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320" r:id="rId14"/>
    <p:sldId id="268" r:id="rId15"/>
    <p:sldId id="269" r:id="rId16"/>
    <p:sldId id="321" r:id="rId17"/>
    <p:sldId id="270" r:id="rId18"/>
    <p:sldId id="271" r:id="rId19"/>
    <p:sldId id="272" r:id="rId20"/>
    <p:sldId id="273" r:id="rId21"/>
    <p:sldId id="274" r:id="rId22"/>
    <p:sldId id="322" r:id="rId23"/>
    <p:sldId id="275" r:id="rId24"/>
    <p:sldId id="323" r:id="rId25"/>
    <p:sldId id="276" r:id="rId26"/>
    <p:sldId id="324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325" r:id="rId35"/>
    <p:sldId id="284" r:id="rId36"/>
    <p:sldId id="285" r:id="rId37"/>
    <p:sldId id="286" r:id="rId38"/>
    <p:sldId id="287" r:id="rId39"/>
    <p:sldId id="326" r:id="rId40"/>
    <p:sldId id="288" r:id="rId41"/>
    <p:sldId id="289" r:id="rId42"/>
    <p:sldId id="290" r:id="rId43"/>
    <p:sldId id="327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28" r:id="rId60"/>
    <p:sldId id="306" r:id="rId61"/>
    <p:sldId id="307" r:id="rId62"/>
    <p:sldId id="308" r:id="rId63"/>
    <p:sldId id="309" r:id="rId64"/>
    <p:sldId id="310" r:id="rId65"/>
    <p:sldId id="329" r:id="rId66"/>
    <p:sldId id="311" r:id="rId67"/>
    <p:sldId id="312" r:id="rId68"/>
    <p:sldId id="313" r:id="rId69"/>
    <p:sldId id="314" r:id="rId70"/>
    <p:sldId id="330" r:id="rId71"/>
    <p:sldId id="331" r:id="rId72"/>
    <p:sldId id="315" r:id="rId73"/>
    <p:sldId id="316" r:id="rId74"/>
    <p:sldId id="317" r:id="rId75"/>
    <p:sldId id="318" r:id="rId76"/>
    <p:sldId id="319" r:id="rId77"/>
  </p:sldIdLst>
  <p:sldSz cx="12192000" cy="6858000"/>
  <p:notesSz cx="6858000" cy="12192000"/>
  <p:custDataLst>
    <p:tags r:id="rId7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391a2b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基础课49 直线与圆锥曲线的位置关系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F729940E-1A8D-48B9-902B-8F6AAF5C128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391a2b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基础课49 直线与圆锥曲线的位置关系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4CE7567-88DF-4556-A72F-D0F044D4771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391a2b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基础课49 直线与圆锥曲线的位置关系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E1250524-1806-4103-8F94-AB469F27791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391a2b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基础课49 直线与圆锥曲线的位置关系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290E87C7-7E71-4BAB-A8A6-A388142341F1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a04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2D7F20D5-A3F8-4EDC-8FCB-E17215098AF0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7391a2b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基础课49 直线与圆锥曲线的位置关系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EABA9E1-9F4E-4C46-927F-0DF9BC8CA51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60.xml"/><Relationship Id="rId5" Type="http://schemas.openxmlformats.org/officeDocument/2006/relationships/slide" Target="slide19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4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3c3ca67c6?vbadefaultcenterpage=1&amp;parentnodeid=44fc8119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74fa0d2d2?vbadefaultcenterpage=1&amp;parentnodeid=3c3ca67c6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3_1#dcaf37da1?vbadefaultcenterpage=1&amp;parentnodeid=74fa0d2d2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.（对的打“√”，错的打“×”）</a:t>
            </a:r>
            <a:endParaRPr lang="en-US" altLang="zh-CN" sz="2400" dirty="0"/>
          </a:p>
        </p:txBody>
      </p:sp>
      <p:sp>
        <p:nvSpPr>
          <p:cNvPr id="5" name="QT_7_BD.14_1#10b49b661?vbadefaultcenterpage=1&amp;parentnodeid=dcaf37da1&amp;vbahtmlprocessed=1"/>
          <p:cNvSpPr/>
          <p:nvPr/>
        </p:nvSpPr>
        <p:spPr>
          <a:xfrm>
            <a:off x="502920" y="25675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（1）直线与椭圆公共点的个数最多为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6" name="QT_7_AN.15_1#10b49b661.bracket?vbadefaultcenterpage=1&amp;parentnodeid=dcaf37da1&amp;vbapositionanswer=13&amp;vbahtmlprocessed=1"/>
          <p:cNvSpPr/>
          <p:nvPr/>
        </p:nvSpPr>
        <p:spPr>
          <a:xfrm>
            <a:off x="5900420" y="25675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p:sp>
        <p:nvSpPr>
          <p:cNvPr id="7" name="QT_7_BD.16_1#15a915f60?vbadefaultcenterpage=1&amp;parentnodeid=dcaf37da1&amp;vbahtmlprocessed=1"/>
          <p:cNvSpPr/>
          <p:nvPr/>
        </p:nvSpPr>
        <p:spPr>
          <a:xfrm>
            <a:off x="502920" y="31136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（2）若直线与双曲线有唯一公共点，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则直线与双曲线相切.(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8" name="QT_7_AN.17_1#15a915f60.bracket?vbadefaultcenterpage=1&amp;parentnodeid=dcaf37da1&amp;vbapositionanswer=14&amp;vbahtmlprocessed=1"/>
          <p:cNvSpPr/>
          <p:nvPr/>
        </p:nvSpPr>
        <p:spPr>
          <a:xfrm>
            <a:off x="8465820" y="31136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9" name="QT_7_BD.18_1#6bf8c0dd2?vbadefaultcenterpage=1&amp;parentnodeid=dcaf37da1&amp;vbahtmlprocessed=1"/>
          <p:cNvSpPr/>
          <p:nvPr/>
        </p:nvSpPr>
        <p:spPr>
          <a:xfrm>
            <a:off x="502920" y="36597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（3）若直线与抛物线相切，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则直线与抛物线有唯一公共点.(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0" name="QT_7_AN.19_1#6bf8c0dd2.bracket?vbadefaultcenterpage=1&amp;parentnodeid=dcaf37da1&amp;vbapositionanswer=15&amp;vbahtmlprocessed=1"/>
          <p:cNvSpPr/>
          <p:nvPr/>
        </p:nvSpPr>
        <p:spPr>
          <a:xfrm>
            <a:off x="8491220" y="36597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p:sp>
        <p:nvSpPr>
          <p:cNvPr id="11" name="QT_7_BD.20_1#0f24cfb27?vbadefaultcenterpage=1&amp;parentnodeid=dcaf37da1&amp;vbahtmlprocessed=1&amp;bbb=1"/>
          <p:cNvSpPr/>
          <p:nvPr/>
        </p:nvSpPr>
        <p:spPr>
          <a:xfrm>
            <a:off x="502920" y="42058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（4）“直线与抛物线有唯一公共点”是“直线与抛物线相切”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的充分不必要条件.(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2" name="QT_7_AN.21_1#0f24cfb27.bracket?vbadefaultcenterpage=1&amp;parentnodeid=dcaf37da1&amp;vbapositionanswer=16&amp;vbahtmlprocessed=1"/>
          <p:cNvSpPr/>
          <p:nvPr/>
        </p:nvSpPr>
        <p:spPr>
          <a:xfrm>
            <a:off x="10834370" y="42058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22_1#71c07d24d?vbadefaultcenterpage=1&amp;parentnodeid=74fa0d2d2&amp;vbahtmlprocessed=1&amp;bbb=1&amp;hasbroken=1"/>
              <p:cNvSpPr/>
              <p:nvPr/>
            </p:nvSpPr>
            <p:spPr>
              <a:xfrm>
                <a:off x="502920" y="1210642"/>
                <a:ext cx="11183112" cy="13422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（多选题）（易错题）已知直线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，则下列结论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22_1#71c07d24d?vbadefaultcenterpage=1&amp;parentnodeid=74fa0d2d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10642"/>
                <a:ext cx="11183112" cy="1342263"/>
              </a:xfrm>
              <a:prstGeom prst="rect">
                <a:avLst/>
              </a:prstGeom>
              <a:blipFill rotWithShape="1">
                <a:blip r:embed="rId3"/>
                <a:stretch>
                  <a:fillRect t="-25" r="1" b="-3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23_1#71c07d24d.bracket?vbadefaultcenterpage=1&amp;parentnodeid=74fa0d2d2&amp;vbapositionanswer=17&amp;vbahtmlprocessed=1"/>
          <p:cNvSpPr/>
          <p:nvPr/>
        </p:nvSpPr>
        <p:spPr>
          <a:xfrm>
            <a:off x="2014220" y="2066876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24_1#71c07d24d.choices?vbadefaultcenterpage=1&amp;parentnodeid=74fa0d2d2&amp;vbahtmlprocessed=1"/>
              <p:cNvSpPr/>
              <p:nvPr/>
            </p:nvSpPr>
            <p:spPr>
              <a:xfrm>
                <a:off x="502920" y="2559889"/>
                <a:ext cx="11183112" cy="2335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至少有一个公共点，则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有且仅有两个公共点，则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的距离为5的点只有1个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的距离为1的点只有3个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24_1#71c07d24d.choices?vbadefaultcenterpage=1&amp;parentnodeid=74fa0d2d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59889"/>
                <a:ext cx="11183112" cy="2335911"/>
              </a:xfrm>
              <a:prstGeom prst="rect">
                <a:avLst/>
              </a:prstGeom>
              <a:blipFill rotWithShape="1">
                <a:blip r:embed="rId4"/>
                <a:stretch>
                  <a:fillRect t="-9" r="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EX.25_1#71c07d24d?vbadefaultcenterpage=1&amp;parentnodeid=74fa0d2d2&amp;vbahtmlprocessed=1"/>
          <p:cNvSpPr/>
          <p:nvPr/>
        </p:nvSpPr>
        <p:spPr>
          <a:xfrm>
            <a:off x="502920" y="4896689"/>
            <a:ext cx="11183112" cy="1038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</a:t>
            </a: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易错点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】直线与椭圆的公共点问题，一般需要考虑判别式，如果不考虑判别式就可能产生漏解或得出不符合题意的结论.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26_1#71c07d24d?vbadefaultcenterpage=1&amp;parentnodeid=74fa0d2d2&amp;vbahtmlprocessed=1&amp;bbb=1&amp;hasbroken=1"/>
              <p:cNvSpPr/>
              <p:nvPr/>
            </p:nvSpPr>
            <p:spPr>
              <a:xfrm>
                <a:off x="502920" y="1495425"/>
                <a:ext cx="11182985" cy="38671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，则判别式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.对于A，令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，故A错误；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，故B正确；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对于C，令直线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相切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之间的距离为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5，故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C正确；</a:t>
                </a:r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26_1#71c07d24d?vbadefaultcenterpage=1&amp;parentnodeid=74fa0d2d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95425"/>
                <a:ext cx="11182985" cy="3867150"/>
              </a:xfrm>
              <a:prstGeom prst="rect">
                <a:avLst/>
              </a:prstGeom>
              <a:blipFill rotWithShape="1">
                <a:blip r:embed="rId3"/>
                <a:stretch>
                  <a:fillRect b="-13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AS.26_2#71c07d24d?vbadefaultcenterpage=1&amp;parentnodeid=74fa0d2d2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80715" y="2924030"/>
            <a:ext cx="4334256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7695" y="1193800"/>
                <a:ext cx="10511790" cy="129159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对于D，如图，直线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之间的距离均为</a:t>
                </a: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1，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上到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的距离为1的点只有3个，故D正确.故选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95" y="1193800"/>
                <a:ext cx="10511790" cy="129159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318d9da0f?vbadefaultcenterpage=1&amp;parentnodeid=3c3ca67c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27_1#facd8d4ed?vbadefaultcenterpage=1&amp;parentnodeid=318d9da0f&amp;vbahtmlprocessed=1&amp;bbb=1&amp;hasbroken=1"/>
              <p:cNvSpPr/>
              <p:nvPr/>
            </p:nvSpPr>
            <p:spPr>
              <a:xfrm>
                <a:off x="502920" y="1292448"/>
                <a:ext cx="11183112" cy="12607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（人教A版选修①P138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T5改编）若过抛物线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作一条倾斜角为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的直线交抛物线于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27_1#facd8d4ed?vbadefaultcenterpage=1&amp;parentnodeid=318d9da0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1260793"/>
              </a:xfrm>
              <a:prstGeom prst="rect">
                <a:avLst/>
              </a:prstGeom>
              <a:blipFill rotWithShape="1">
                <a:blip r:embed="rId3"/>
                <a:stretch>
                  <a:fillRect t="-18" r="-2168" b="-5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28_1#facd8d4ed.blank?vbadefaultcenterpage=1&amp;parentnodeid=318d9da0f&amp;vbapositionanswer=18&amp;vbahtmlprocessed=1&amp;rh=43.2"/>
              <p:cNvSpPr/>
              <p:nvPr/>
            </p:nvSpPr>
            <p:spPr>
              <a:xfrm>
                <a:off x="5573459" y="1969421"/>
                <a:ext cx="412750" cy="5107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28_1#facd8d4ed.blank?vbadefaultcenterpage=1&amp;parentnodeid=318d9da0f&amp;vbapositionanswer=18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459" y="1969421"/>
                <a:ext cx="412750" cy="510731"/>
              </a:xfrm>
              <a:prstGeom prst="rect">
                <a:avLst/>
              </a:prstGeom>
              <a:blipFill rotWithShape="1">
                <a:blip r:embed="rId4"/>
                <a:stretch>
                  <a:fillRect l="-16" t="-56" r="16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9_1#facd8d4ed?vbadefaultcenterpage=1&amp;parentnodeid=318d9da0f&amp;vbahtmlprocessed=1&amp;bbb=1&amp;hasbroken=1"/>
              <p:cNvSpPr/>
              <p:nvPr/>
            </p:nvSpPr>
            <p:spPr>
              <a:xfrm>
                <a:off x="502920" y="2562448"/>
                <a:ext cx="11183112" cy="262896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依题意，设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的焦点坐标是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9_1#facd8d4ed?vbadefaultcenterpage=1&amp;parentnodeid=318d9da0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2448"/>
                <a:ext cx="11183112" cy="2628964"/>
              </a:xfrm>
              <a:prstGeom prst="rect">
                <a:avLst/>
              </a:prstGeom>
              <a:blipFill rotWithShape="1">
                <a:blip r:embed="rId5"/>
                <a:stretch>
                  <a:fillRect t="-8" r="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30_1#37b9f7a64?vbadefaultcenterpage=1&amp;parentnodeid=318d9da0f&amp;vbahtmlprocessed=1&amp;bbb=1&amp;hasbroken=1"/>
              <p:cNvSpPr/>
              <p:nvPr/>
            </p:nvSpPr>
            <p:spPr>
              <a:xfrm>
                <a:off x="502920" y="2903583"/>
                <a:ext cx="11183112" cy="13388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（人教A版选修①P128 </a:t>
                </a: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T13改编）已知双曲线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的直线与双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曲线相交于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（填“能”或“不能”）成为线段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30_1#37b9f7a64?vbadefaultcenterpage=1&amp;parentnodeid=318d9da0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03583"/>
                <a:ext cx="11183112" cy="1338834"/>
              </a:xfrm>
              <a:prstGeom prst="rect">
                <a:avLst/>
              </a:prstGeom>
              <a:blipFill rotWithShape="1">
                <a:blip r:embed="rId3"/>
                <a:stretch>
                  <a:fillRect t="-27" r="-527" b="-3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31_1#37b9f7a64.blank?vbadefaultcenterpage=1&amp;parentnodeid=318d9da0f&amp;vbapositionanswer=19&amp;vbahtmlprocessed=1"/>
          <p:cNvSpPr/>
          <p:nvPr/>
        </p:nvSpPr>
        <p:spPr>
          <a:xfrm>
            <a:off x="4625785" y="3718288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不能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32_1#37b9f7a64?vbadefaultcenterpage=1&amp;parentnodeid=318d9da0f&amp;vbahtmlprocessed=1&amp;bbb=1&amp;hasbroken=1"/>
              <p:cNvSpPr/>
              <p:nvPr/>
            </p:nvSpPr>
            <p:spPr>
              <a:xfrm>
                <a:off x="502920" y="756000"/>
                <a:ext cx="11183112" cy="57709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当直线垂直于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轴时，因为过点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不能成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的中点.当直线不垂直于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轴时，设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在双曲线上，所以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两式相减得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，所以直线的斜率为2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,则直线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,将直线方程与双曲线方程联立得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,此时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=16−4×2×3=−8&lt;0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,故方程无解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，所以这样的直线不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存在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32_1#37b9f7a64?vbadefaultcenterpage=1&amp;parentnodeid=318d9da0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770944"/>
              </a:xfrm>
              <a:prstGeom prst="rect">
                <a:avLst/>
              </a:prstGeom>
              <a:blipFill rotWithShape="1">
                <a:blip r:embed="rId2"/>
                <a:stretch>
                  <a:fillRect t="-6" r="-550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bc60ed920?vbadefaultcenterpage=1&amp;parentnodeid=3c3ca67c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33_1#30efc9060?vbadefaultcenterpage=1&amp;parentnodeid=bc60ed920&amp;vbahtmlprocessed=1&amp;bbb=1&amp;hasbroken=1"/>
              <p:cNvSpPr/>
              <p:nvPr/>
            </p:nvSpPr>
            <p:spPr>
              <a:xfrm>
                <a:off x="502920" y="1292448"/>
                <a:ext cx="11183112" cy="13415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新高考Ⅱ卷）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的左、右焦点分别为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面积是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面积的2倍，则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33_1#30efc9060?vbadefaultcenterpage=1&amp;parentnodeid=bc60ed92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1341565"/>
              </a:xfrm>
              <a:prstGeom prst="rect">
                <a:avLst/>
              </a:prstGeom>
              <a:blipFill rotWithShape="1">
                <a:blip r:embed="rId3"/>
                <a:stretch>
                  <a:fillRect t="-17" r="1" b="-18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34_1#30efc9060.bracket?vbadefaultcenterpage=1&amp;parentnodeid=bc60ed920&amp;vbapositionanswer=20&amp;vbahtmlprocessed=1"/>
          <p:cNvSpPr/>
          <p:nvPr/>
        </p:nvSpPr>
        <p:spPr>
          <a:xfrm>
            <a:off x="10603548" y="214798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35_1#30efc9060.choices?vbadefaultcenterpage=1&amp;parentnodeid=bc60ed920&amp;vbahtmlprocessed=1"/>
              <p:cNvSpPr/>
              <p:nvPr/>
            </p:nvSpPr>
            <p:spPr>
              <a:xfrm>
                <a:off x="502920" y="2916143"/>
                <a:ext cx="11183112" cy="6285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652395" algn="l"/>
                    <a:tab pos="5419725" algn="l"/>
                    <a:tab pos="84664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35_1#30efc9060.choices?vbadefaultcenterpage=1&amp;parentnodeid=bc60ed92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16143"/>
                <a:ext cx="11183112" cy="628523"/>
              </a:xfrm>
              <a:prstGeom prst="rect">
                <a:avLst/>
              </a:prstGeom>
              <a:blipFill rotWithShape="1">
                <a:blip r:embed="rId4"/>
                <a:stretch>
                  <a:fillRect t="-35" r="1" b="-24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6_1#30efc9060?vbadefaultcenterpage=1&amp;parentnodeid=bc60ed920&amp;vbahtmlprocessed=1&amp;bbb=1&amp;hasbroken=1"/>
              <p:cNvSpPr/>
              <p:nvPr/>
            </p:nvSpPr>
            <p:spPr>
              <a:xfrm>
                <a:off x="502920" y="1631868"/>
                <a:ext cx="11183112" cy="38822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，由椭圆与直线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，设两焦点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，由点到直线的距离公式可知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（舍去）.故选C.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6_1#30efc9060?vbadefaultcenterpage=1&amp;parentnodeid=bc60ed92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31868"/>
                <a:ext cx="11183112" cy="3882263"/>
              </a:xfrm>
              <a:prstGeom prst="rect">
                <a:avLst/>
              </a:prstGeom>
              <a:blipFill rotWithShape="1">
                <a:blip r:embed="rId3"/>
                <a:stretch>
                  <a:fillRect t="-14" r="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e6c6fabe5.fixed?vbadefaultcenterpage=1&amp;parentnodeid=a7391a2b9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e6c6fabe5.fixed?vbadefaultcenterpage=1&amp;parentnodeid=a7391a2b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23ee8de5b?vbadefaultcenterpage=1&amp;parentnodeid=e6c6fabe5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直线与圆锥曲线的位置关系的判断［师生共研］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5_BD.37_1#f39aa9fef?segpoint=1&amp;vbadefaultcenterpage=1&amp;parentnodeid=23ee8de5b&amp;vbahtmlprocessed=1&amp;bbb=1&amp;hasbroken=1"/>
              <p:cNvSpPr/>
              <p:nvPr/>
            </p:nvSpPr>
            <p:spPr>
              <a:xfrm>
                <a:off x="502920" y="1388362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取何值时，直线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有两个公共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？仅有一个公共点？无公共点？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5_BD.37_1#f39aa9fef?segpoint=1&amp;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11183112" cy="1038860"/>
              </a:xfrm>
              <a:prstGeom prst="rect">
                <a:avLst/>
              </a:prstGeom>
              <a:blipFill rotWithShape="1">
                <a:blip r:embed="rId3"/>
                <a:stretch>
                  <a:fillRect t="-24" r="1" b="-75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BD.37_2#f39aa9fef?segpoint=1&amp;vbadefaultcenterpage=1&amp;parentnodeid=23ee8de5b&amp;vbahtmlprocessed=1&amp;bbb=1&amp;hasbroken=1"/>
              <p:cNvSpPr/>
              <p:nvPr/>
            </p:nvSpPr>
            <p:spPr>
              <a:xfrm>
                <a:off x="502920" y="2435448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取何值时，直线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有两个公共点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？仅有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一个公共点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？无公共点？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BD.37_2#f39aa9fef?segpoint=1&amp;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5448"/>
                <a:ext cx="11183112" cy="103886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7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5_BD.37_3#f39aa9fef?segpoint=1&amp;vbadefaultcenterpage=1&amp;parentnodeid=23ee8de5b&amp;vbahtmlprocessed=1&amp;bbb=1&amp;hasbroken=1"/>
              <p:cNvSpPr/>
              <p:nvPr/>
            </p:nvSpPr>
            <p:spPr>
              <a:xfrm>
                <a:off x="502920" y="3476848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为何值时，直线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有两个公共点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？仅有一个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公共点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？无公共点？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5_BD.37_3#f39aa9fef?segpoint=1&amp;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76848"/>
                <a:ext cx="11183112" cy="1038860"/>
              </a:xfrm>
              <a:prstGeom prst="rect">
                <a:avLst/>
              </a:prstGeom>
              <a:blipFill rotWithShape="1">
                <a:blip r:embed="rId5"/>
                <a:stretch>
                  <a:fillRect t="-21" r="1" b="-7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8_1#f39aa9fef?vbadefaultcenterpage=1&amp;parentnodeid=23ee8de5b&amp;vbahtmlprocessed=1&amp;bbb=1&amp;hasbroken=1"/>
              <p:cNvSpPr/>
              <p:nvPr/>
            </p:nvSpPr>
            <p:spPr>
              <a:xfrm>
                <a:off x="502920" y="941908"/>
                <a:ext cx="11183112" cy="51402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（1）依题意，联立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&amp;9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+16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=144,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−144=0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−4×25×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−144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=−576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+14400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有两个公共点，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−576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+14400&gt;0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有且仅有一个公共点，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−576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+14400=0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时，直线和椭圆有且仅有一个公共点.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无公共点，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8_1#f39aa9fef?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41908"/>
                <a:ext cx="11183112" cy="5140263"/>
              </a:xfrm>
              <a:prstGeom prst="rect">
                <a:avLst/>
              </a:prstGeom>
              <a:blipFill rotWithShape="1">
                <a:blip r:embed="rId3"/>
                <a:stretch>
                  <a:fillRect t="-4" r="1" b="-11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8_1#f39aa9fef?vbadefaultcenterpage=1&amp;parentnodeid=23ee8de5b&amp;vbahtmlprocessed=1&amp;bbb=1&amp;hasbroken=1"/>
              <p:cNvSpPr/>
              <p:nvPr/>
            </p:nvSpPr>
            <p:spPr>
              <a:xfrm>
                <a:off x="502920" y="2484165"/>
                <a:ext cx="11183112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−576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+14400&lt;0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时，直线和椭圆有两个公共点；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时，直线和椭圆有且仅有一个公共点；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时，直线和椭圆无公共点.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8_1#f39aa9fef?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84165"/>
                <a:ext cx="11183112" cy="2131949"/>
              </a:xfrm>
              <a:prstGeom prst="rect">
                <a:avLst/>
              </a:prstGeom>
              <a:blipFill rotWithShape="1">
                <a:blip r:embed="rId2"/>
                <a:stretch>
                  <a:fillRect t="-2" r="1" b="-4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8_2#f39aa9fef?vbadefaultcenterpage=1&amp;parentnodeid=23ee8de5b&amp;vbahtmlprocessed=1&amp;bbb=1&amp;hasbroken=1"/>
              <p:cNvSpPr/>
              <p:nvPr/>
            </p:nvSpPr>
            <p:spPr>
              <a:xfrm>
                <a:off x="502920" y="1245312"/>
                <a:ext cx="11183112" cy="45791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与双曲线有两个公共点，则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≠0,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+4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+4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≠0,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4−3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与双曲线仅有一个公共点，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8_2#f39aa9fef?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5312"/>
                <a:ext cx="11183112" cy="4579176"/>
              </a:xfrm>
              <a:prstGeom prst="rect">
                <a:avLst/>
              </a:prstGeom>
              <a:blipFill rotWithShape="1">
                <a:blip r:embed="rId3"/>
                <a:stretch>
                  <a:fillRect t="-2" r="1" b="-4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8_2#f39aa9fef?vbadefaultcenterpage=1&amp;parentnodeid=23ee8de5b&amp;vbahtmlprocessed=1&amp;bbb=1&amp;hasbroken=1"/>
              <p:cNvSpPr/>
              <p:nvPr/>
            </p:nvSpPr>
            <p:spPr>
              <a:xfrm>
                <a:off x="502920" y="756000"/>
                <a:ext cx="11183112" cy="553758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42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与双曲线的渐近线平行，方程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化为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42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故方程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∗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有唯一实数解，即直线与双曲线相交，有且只有一个公共点，满足题意；</a:t>
                </a:r>
                <a:endParaRPr lang="en-US" altLang="zh-CN" sz="2400" dirty="0"/>
              </a:p>
              <a:p>
                <a:pPr latinLnBrk="1">
                  <a:lnSpc>
                    <a:spcPct val="142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时，因为直线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与双曲线仅有一个公共点，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4−3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与双曲线无公共点，则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≠0,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4−3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42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−1&lt;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1&lt;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spc="-5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spc="-5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时，直线与双曲线有两个公共点；</a:t>
                </a:r>
                <a:endParaRPr lang="en-US" altLang="zh-CN" sz="2400" spc="-5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时，直线与双曲线有且仅有一个公共点；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时，直线与双曲线无公共点.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8_2#f39aa9fef?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37581"/>
              </a:xfrm>
              <a:prstGeom prst="rect">
                <a:avLst/>
              </a:prstGeom>
              <a:blipFill rotWithShape="1">
                <a:blip r:embed="rId2"/>
                <a:stretch>
                  <a:fillRect t="-6" r="-2662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8_3#f39aa9fef?vbadefaultcenterpage=1&amp;parentnodeid=23ee8de5b&amp;vbahtmlprocessed=1&amp;bbb=1&amp;hasbroken=1"/>
              <p:cNvSpPr/>
              <p:nvPr/>
            </p:nvSpPr>
            <p:spPr>
              <a:xfrm>
                <a:off x="502920" y="931717"/>
                <a:ext cx="11183112" cy="51936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时，方程化为一次方程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该方程只有一解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，原方程组只有一组解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=−2,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与抛物线只有一个公共点.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，二次方程的判别式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=−16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时，直线与抛物线有两个公共点；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8_3#f39aa9fef?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31717"/>
                <a:ext cx="11183112" cy="5193665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4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38_3#f39aa9fef?vbadefaultcenterpage=1&amp;parentnodeid=23ee8de5b&amp;vbahtmlprocessed=1&amp;bbb=1&amp;hasbroken=1"/>
              <p:cNvSpPr/>
              <p:nvPr/>
            </p:nvSpPr>
            <p:spPr>
              <a:xfrm>
                <a:off x="502920" y="2073511"/>
                <a:ext cx="11183112" cy="29380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，此时直线与抛物线相切，只有一个公共点；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，此时直线与抛物线无公共点.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时，直线与抛物线有两个公共点；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时，直线与抛物线仅有一个公共点；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时，直线与抛物线无公共点.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38_3#f39aa9fef?vbadefaultcenterpage=1&amp;parentnodeid=23ee8de5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73511"/>
                <a:ext cx="11183112" cy="2938018"/>
              </a:xfrm>
              <a:prstGeom prst="rect">
                <a:avLst/>
              </a:prstGeom>
              <a:blipFill rotWithShape="1">
                <a:blip r:embed="rId2"/>
                <a:stretch>
                  <a:fillRect t="-8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ca2aa22ed?vbadefaultcenterpage=1&amp;parentnodeid=23ee8de5b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087862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ca2aa22ed?vbadefaultcenterpage=1&amp;parentnodeid=23ee8de5b&amp;vbahtmlprocessed=1"/>
          <p:cNvSpPr/>
          <p:nvPr/>
        </p:nvSpPr>
        <p:spPr>
          <a:xfrm>
            <a:off x="502920" y="2614150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直线与圆锥曲线位置关系的两种判定方法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P_5_BD#ca2aa22ed?colgroup=3,31&amp;vbadefaultcenterpage=1&amp;parentnodeid=23ee8de5b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3236450"/>
              <a:ext cx="11155680" cy="1901952"/>
            </p:xfrm>
            <a:graphic>
              <a:graphicData uri="http://schemas.openxmlformats.org/drawingml/2006/table">
                <a:tbl>
                  <a:tblPr/>
                  <a:tblGrid>
                    <a:gridCol w="13258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29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386332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代数法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联立直线与圆锥曲线的方程可得到一个关于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的方程组，消去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00" b="0" i="0" kern="0" spc="-99900">
                            <a:solidFill>
                              <a:srgbClr val="FFFFFF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或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）得一元方程，此方程根的个数即交点个数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，方程组的解即交点坐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几何法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画出直线与圆锥曲线的图象，根据图象判断公共点的个数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P_5_BD#ca2aa22ed?colgroup=3,31&amp;vbadefaultcenterpage=1&amp;parentnodeid=23ee8de5b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3236450"/>
              <a:ext cx="11155680" cy="1821688"/>
            </p:xfrm>
            <a:graphic>
              <a:graphicData uri="http://schemas.openxmlformats.org/drawingml/2006/table">
                <a:tbl>
                  <a:tblPr/>
                  <a:tblGrid>
                    <a:gridCol w="1325880"/>
                    <a:gridCol w="9829800"/>
                  </a:tblGrid>
                  <a:tr h="142494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代数法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几何法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画出直线与圆锥曲线的图象，根据图象判断公共点的个数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cf7867c91?vbadefaultcenterpage=1&amp;parentnodeid=23ee8de5b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39_1#3dc916488?vbadefaultcenterpage=1&amp;parentnodeid=cf7867c91&amp;vbahtmlprocessed=1&amp;bbb=1&amp;hasbroken=1"/>
              <p:cNvSpPr/>
              <p:nvPr/>
            </p:nvSpPr>
            <p:spPr>
              <a:xfrm>
                <a:off x="502920" y="1419448"/>
                <a:ext cx="11183112" cy="13422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的位置关系为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39_1#3dc916488?vbadefaultcenterpage=1&amp;parentnodeid=cf7867c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342263"/>
              </a:xfrm>
              <a:prstGeom prst="rect">
                <a:avLst/>
              </a:prstGeom>
              <a:blipFill rotWithShape="1">
                <a:blip r:embed="rId4"/>
                <a:stretch>
                  <a:fillRect t="-17" r="1" b="-3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40_1#3dc916488.bracket?vbadefaultcenterpage=1&amp;parentnodeid=cf7867c91&amp;vbapositionanswer=21&amp;vbahtmlprocessed=1"/>
          <p:cNvSpPr/>
          <p:nvPr/>
        </p:nvSpPr>
        <p:spPr>
          <a:xfrm>
            <a:off x="4424871" y="227568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p:sp>
        <p:nvSpPr>
          <p:cNvPr id="5" name="QC_6_BD.41_1#3dc916488.choices?vbadefaultcenterpage=1&amp;parentnodeid=cf7867c91&amp;vbahtmlprocessed=1"/>
          <p:cNvSpPr/>
          <p:nvPr/>
        </p:nvSpPr>
        <p:spPr>
          <a:xfrm>
            <a:off x="502920" y="27656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785745" algn="l"/>
                <a:tab pos="5546725" algn="l"/>
                <a:tab pos="83077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.相交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B.相切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C.相离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.不确定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42_1#3dc916488?vbadefaultcenterpage=1&amp;parentnodeid=cf7867c91&amp;vbahtmlprocessed=1&amp;bbb=1&amp;hasbroken=1"/>
              <p:cNvSpPr/>
              <p:nvPr/>
            </p:nvSpPr>
            <p:spPr>
              <a:xfrm>
                <a:off x="502920" y="3260948"/>
                <a:ext cx="11183112" cy="31086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−1=0,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+1=0,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=3,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过定点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的内部，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42_1#3dc916488?vbadefaultcenterpage=1&amp;parentnodeid=cf7867c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60948"/>
                <a:ext cx="11183112" cy="3108643"/>
              </a:xfrm>
              <a:prstGeom prst="rect">
                <a:avLst/>
              </a:prstGeom>
              <a:blipFill rotWithShape="1">
                <a:blip r:embed="rId5"/>
                <a:stretch>
                  <a:fillRect t="-7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43_1#ebbc1a4fd?vbadefaultcenterpage=1&amp;parentnodeid=cf7867c91&amp;vbahtmlprocessed=1"/>
              <p:cNvSpPr/>
              <p:nvPr/>
            </p:nvSpPr>
            <p:spPr>
              <a:xfrm>
                <a:off x="502920" y="2136599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的交点情况是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43_1#ebbc1a4fd?vbadefaultcenterpage=1&amp;parentnodeid=cf7867c9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36599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94" r="1" b="-16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44_1#ebbc1a4fd.bracket?vbadefaultcenterpage=1&amp;parentnodeid=cf7867c91&amp;vbapositionanswer=22&amp;vbahtmlprocessed=1"/>
          <p:cNvSpPr/>
          <p:nvPr/>
        </p:nvSpPr>
        <p:spPr>
          <a:xfrm>
            <a:off x="7931023" y="2136599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45_1#ebbc1a4fd.choices?vbadefaultcenterpage=1&amp;parentnodeid=cf7867c91&amp;vbahtmlprocessed=1"/>
              <p:cNvSpPr/>
              <p:nvPr/>
            </p:nvSpPr>
            <p:spPr>
              <a:xfrm>
                <a:off x="502920" y="2634946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.恒有一个交点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.存在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，使其有两个交点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.至多有一个交点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.存在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，使其有三个交点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45_1#ebbc1a4fd.choices?vbadefaultcenterpage=1&amp;parentnodeid=cf7867c9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34946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32" r="1" b="-6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AS.46_1#ebbc1a4fd?vbadefaultcenterpage=1&amp;parentnodeid=cf7867c91&amp;vbahtmlprocessed=1&amp;bbb=1&amp;hasbroken=1"/>
              <p:cNvSpPr/>
              <p:nvPr/>
            </p:nvSpPr>
            <p:spPr>
              <a:xfrm>
                <a:off x="502920" y="3676346"/>
                <a:ext cx="11183112" cy="13330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无解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；当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.故至多有一个交点.故选C.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AS.46_1#ebbc1a4fd?vbadefaultcenterpage=1&amp;parentnodeid=cf7867c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76346"/>
                <a:ext cx="11183112" cy="1333056"/>
              </a:xfrm>
              <a:prstGeom prst="rect">
                <a:avLst/>
              </a:prstGeom>
              <a:blipFill rotWithShape="1">
                <a:blip r:embed="rId5"/>
                <a:stretch>
                  <a:fillRect t="-25" r="1" b="-6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a7391a2b9.fixed?vbadefaultcenterpage=1&amp;parentnodeid=3474d8d56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基础课49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直线与圆锥曲线的位置关系</a:t>
            </a:r>
            <a:endParaRPr lang="en-US" altLang="zh-CN" sz="4000" dirty="0"/>
          </a:p>
        </p:txBody>
      </p:sp>
      <p:pic>
        <p:nvPicPr>
          <p:cNvPr id="3" name="C_0#a7391a2b9?linknodeid=44fc8119f&amp;catalogrefid=44fc8119f&amp;parentnodeid=3474d8d56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a7391a2b9?linknodeid=44fc8119f&amp;catalogrefid=44fc8119f&amp;parentnodeid=3474d8d56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a7391a2b9?linknodeid=e6c6fabe5&amp;catalogrefid=e6c6fabe5&amp;parentnodeid=3474d8d56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a7391a2b9?linknodeid=e6c6fabe5&amp;catalogrefid=e6c6fabe5&amp;parentnodeid=3474d8d56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a7391a2b9?linknodeid=bf379dbbf&amp;catalogrefid=bf379dbbf&amp;parentnodeid=3474d8d56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a7391a2b9?linknodeid=bf379dbbf&amp;catalogrefid=bf379dbbf&amp;parentnodeid=3474d8d56&amp;vbahtmlprocessed=1">
            <a:hlinkClick r:id="rId6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47_1#015b43c0d?vbadefaultcenterpage=1&amp;parentnodeid=cf7867c91&amp;vbahtmlprocessed=1&amp;bbb=1&amp;hasbroken=1"/>
              <p:cNvSpPr/>
              <p:nvPr/>
            </p:nvSpPr>
            <p:spPr>
              <a:xfrm>
                <a:off x="502920" y="118905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沈阳模拟）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有且仅有一个公共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𝑞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相切，则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𝑞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47_1#015b43c0d?vbadefaultcenterpage=1&amp;parentnodeid=cf7867c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8905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32" r="1" b="-9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48_1#015b43c0d.bracket?vbadefaultcenterpage=1&amp;parentnodeid=cf7867c91&amp;vbapositionanswer=23&amp;vbahtmlprocessed=1"/>
          <p:cNvSpPr/>
          <p:nvPr/>
        </p:nvSpPr>
        <p:spPr>
          <a:xfrm>
            <a:off x="8611553" y="173769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p:sp>
        <p:nvSpPr>
          <p:cNvPr id="4" name="QC_6_BD.49_1#015b43c0d.choices?vbadefaultcenterpage=1&amp;parentnodeid=cf7867c91&amp;vbahtmlprocessed=1"/>
          <p:cNvSpPr/>
          <p:nvPr/>
        </p:nvSpPr>
        <p:spPr>
          <a:xfrm>
            <a:off x="502920" y="2230959"/>
            <a:ext cx="11183112" cy="103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.充分不必要条件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.必要不充分条件</a:t>
            </a:r>
            <a:endParaRPr lang="en-US" altLang="zh-CN" sz="2400" dirty="0"/>
          </a:p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.充要条件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.既不充分也不必要条件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AS.50_1#015b43c0d?vbadefaultcenterpage=1&amp;parentnodeid=cf7867c91&amp;vbahtmlprocessed=1&amp;bbb=1&amp;hasbroken=1"/>
              <p:cNvSpPr/>
              <p:nvPr/>
            </p:nvSpPr>
            <p:spPr>
              <a:xfrm>
                <a:off x="502920" y="3272358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的对称轴为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轴，所以若一条直线与抛物线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且仅有一个公共点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，则该直线与抛物线相切或者该直线与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轴垂直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，又因为直线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存在斜率，与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轴不垂直，所以“直线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有且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仅有一个公共点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”等价于“直线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相切”，则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𝑞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的充要条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AS.50_1#015b43c0d?vbadefaultcenterpage=1&amp;parentnodeid=cf7867c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72358"/>
                <a:ext cx="11183112" cy="2684590"/>
              </a:xfrm>
              <a:prstGeom prst="rect">
                <a:avLst/>
              </a:prstGeom>
              <a:blipFill rotWithShape="1">
                <a:blip r:embed="rId4"/>
                <a:stretch>
                  <a:fillRect t="-8" r="1" b="-4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a4c7b00b2?vbadefaultcenterpage=1&amp;parentnodeid=e6c6fabe5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圆锥曲线的切线问题［师生共研］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5_BD.51_1#33477f0ca?segpoint=1&amp;vbadefaultcenterpage=1&amp;parentnodeid=a4c7b00b2&amp;vbahtmlprocessed=1&amp;bbb=1&amp;hasbroken=1"/>
              <p:cNvSpPr/>
              <p:nvPr/>
            </p:nvSpPr>
            <p:spPr>
              <a:xfrm>
                <a:off x="502920" y="1330548"/>
                <a:ext cx="11183112" cy="25346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（1）（一题多解）已知点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上，则椭圆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的切线方程为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（2）（一题多解）已知点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上，则双曲线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  <a:r>
                  <a:rPr lang="en-US" altLang="zh-CN" sz="24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5_BD.51_1#33477f0ca?segpoint=1&amp;vbadefaultcenterpage=1&amp;parentnodeid=a4c7b00b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0548"/>
                <a:ext cx="11183112" cy="2534603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-40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5_BD.51_3#33477f0ca?segpoint=1&amp;vbadefaultcenterpage=1&amp;parentnodeid=a4c7b00b2&amp;vbahtmlprocessed=1&amp;bbb=1&amp;hasbroken=1"/>
              <p:cNvSpPr/>
              <p:nvPr/>
            </p:nvSpPr>
            <p:spPr>
              <a:xfrm>
                <a:off x="502920" y="3870548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（3）（一题多解）已知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上一点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，且位于第一象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限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的距离为6，则抛物线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5_BD.51_3#33477f0ca?segpoint=1&amp;vbadefaultcenterpage=1&amp;parentnodeid=a4c7b00b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70548"/>
                <a:ext cx="11183112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B_5_AN.52_1#33477f0ca.blank?vbadefaultcenterpage=1&amp;parentnodeid=a4c7b00b2&amp;vbapositionanswer=24&amp;vbahtmlprocessed=1"/>
              <p:cNvSpPr/>
              <p:nvPr/>
            </p:nvSpPr>
            <p:spPr>
              <a:xfrm>
                <a:off x="2344420" y="2240947"/>
                <a:ext cx="2127949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QB_5_AN.52_1#33477f0ca.blank?vbadefaultcenterpage=1&amp;parentnodeid=a4c7b00b2&amp;vbapositionanswer=2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420" y="2240947"/>
                <a:ext cx="2127949" cy="353441"/>
              </a:xfrm>
              <a:prstGeom prst="rect">
                <a:avLst/>
              </a:prstGeom>
              <a:blipFill rotWithShape="1">
                <a:blip r:embed="rId5"/>
                <a:stretch>
                  <a:fillRect t="-9" r="3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B_5_AN.53_1#33477f0ca.blank?vbadefaultcenterpage=1&amp;parentnodeid=a4c7b00b2&amp;vbapositionanswer=25&amp;vbahtmlprocessed=1"/>
              <p:cNvSpPr/>
              <p:nvPr/>
            </p:nvSpPr>
            <p:spPr>
              <a:xfrm>
                <a:off x="2687320" y="3391313"/>
                <a:ext cx="2496376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QB_5_AN.53_1#33477f0ca.blank?vbadefaultcenterpage=1&amp;parentnodeid=a4c7b00b2&amp;vbapositionanswer=2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320" y="3391313"/>
                <a:ext cx="2496376" cy="391541"/>
              </a:xfrm>
              <a:prstGeom prst="rect">
                <a:avLst/>
              </a:prstGeom>
              <a:blipFill rotWithShape="1">
                <a:blip r:embed="rId6"/>
                <a:stretch>
                  <a:fillRect t="-105" r="8" b="-10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QB_5_AN.54_1#33477f0ca.blank?vbadefaultcenterpage=1&amp;parentnodeid=a4c7b00b2&amp;vbapositionanswer=26&amp;vbahtmlprocessed=1"/>
              <p:cNvSpPr/>
              <p:nvPr/>
            </p:nvSpPr>
            <p:spPr>
              <a:xfrm>
                <a:off x="642620" y="4981226"/>
                <a:ext cx="2328101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8" name="QB_5_AN.54_1#33477f0ca.blank?vbadefaultcenterpage=1&amp;parentnodeid=a4c7b00b2&amp;vbapositionanswer=2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20" y="4981226"/>
                <a:ext cx="2328101" cy="391541"/>
              </a:xfrm>
              <a:prstGeom prst="rect">
                <a:avLst/>
              </a:prstGeom>
              <a:blipFill rotWithShape="1">
                <a:blip r:embed="rId7"/>
                <a:stretch>
                  <a:fillRect t="-73" r="8" b="-10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  <p:bldP spid="8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55_1#33477f0ca?vbadefaultcenterpage=1&amp;parentnodeid=a4c7b00b2&amp;vbahtmlprocessed=1&amp;bbb=1&amp;hasbroken=1"/>
              <p:cNvSpPr/>
              <p:nvPr/>
            </p:nvSpPr>
            <p:spPr>
              <a:xfrm>
                <a:off x="502920" y="756000"/>
                <a:ext cx="11183112" cy="54893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（1）（法一：代数法）由题意可知，切线的斜率存在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，所以设切线方程为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]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，化简整理得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3+4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−8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−8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3+4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化简整理得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36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+9=0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所以切线方程为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法二：公式法）由题意得，椭圆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55_1#33477f0ca?vbadefaultcenterpage=1&amp;parentnodeid=a4c7b00b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489321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9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55_2#33477f0ca?vbadefaultcenterpage=1&amp;parentnodeid=a4c7b00b2&amp;vbahtmlprocessed=1&amp;bbb=1&amp;hasbroken=1"/>
              <p:cNvSpPr/>
              <p:nvPr/>
            </p:nvSpPr>
            <p:spPr>
              <a:xfrm>
                <a:off x="502920" y="1283920"/>
                <a:ext cx="11183112" cy="45146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（2）（法一：代数法）可知切线的斜率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存在且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，所以设切线方程为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[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+1]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化简整理得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所以切线方程为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55_2#33477f0ca?vbadefaultcenterpage=1&amp;parentnodeid=a4c7b00b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3920"/>
                <a:ext cx="11183112" cy="4514660"/>
              </a:xfrm>
              <a:prstGeom prst="rect">
                <a:avLst/>
              </a:prstGeom>
              <a:blipFill rotWithShape="1">
                <a:blip r:embed="rId3"/>
                <a:stretch>
                  <a:fillRect t="-13" r="1" b="-162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55_2#33477f0ca?vbadefaultcenterpage=1&amp;parentnodeid=a4c7b00b2&amp;vbahtmlprocessed=1&amp;bbb=1&amp;hasbroken=1"/>
              <p:cNvSpPr/>
              <p:nvPr/>
            </p:nvSpPr>
            <p:spPr>
              <a:xfrm>
                <a:off x="502920" y="756000"/>
                <a:ext cx="11183112" cy="557161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法二：公式法）因为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在双曲线上，所以双曲线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法三：导数法）由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根据题目条件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，可知求曲线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处的切线斜率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，化简得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55_2#33477f0ca?vbadefaultcenterpage=1&amp;parentnodeid=a4c7b00b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71617"/>
              </a:xfrm>
              <a:prstGeom prst="rect">
                <a:avLst/>
              </a:prstGeom>
              <a:blipFill rotWithShape="1">
                <a:blip r:embed="rId2"/>
                <a:stretch>
                  <a:fillRect t="-6" r="1" b="-3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55_3#33477f0ca?vbadefaultcenterpage=1&amp;parentnodeid=a4c7b00b2&amp;vbahtmlprocessed=1&amp;bbb=1&amp;hasbroken=1"/>
              <p:cNvSpPr/>
              <p:nvPr/>
            </p:nvSpPr>
            <p:spPr>
              <a:xfrm>
                <a:off x="502920" y="1046018"/>
                <a:ext cx="11183112" cy="50412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（3）（法一:代数法）由抛物线定义，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到抛物线的焦点的距离为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，代入方程得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的切线方程为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，联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立抛物线方程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=64−4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，所以切线方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法二：公式法）由法一可知点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在抛物线上，所以抛物线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55_3#33477f0ca?vbadefaultcenterpage=1&amp;parentnodeid=a4c7b00b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46018"/>
                <a:ext cx="11183112" cy="5041265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5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15cc1165d?vbadefaultcenterpage=1&amp;parentnodeid=a4c7b00b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176256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15cc1165d?vbadefaultcenterpage=1&amp;parentnodeid=a4c7b00b2&amp;vbahtmlprocessed=1"/>
          <p:cNvSpPr/>
          <p:nvPr/>
        </p:nvSpPr>
        <p:spPr>
          <a:xfrm>
            <a:off x="502920" y="1702544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求圆锥曲线切线方程的两种方法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P_5_BD#15cc1165d?colgroup=3,32&amp;vbadefaultcenterpage=1&amp;parentnodeid=a4c7b00b2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324844"/>
              <a:ext cx="11155680" cy="3732149"/>
            </p:xfrm>
            <a:graphic>
              <a:graphicData uri="http://schemas.openxmlformats.org/drawingml/2006/table">
                <a:tbl>
                  <a:tblPr/>
                  <a:tblGrid>
                    <a:gridCol w="106984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8583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代数法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联立直线与圆锥曲线的方程，根据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来求解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095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*公式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①过椭圆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上一点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的切线方程为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过双曲线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上一点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的切线方程为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③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过抛物线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𝑝𝑥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𝑝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上一点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的切线方程为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P_5_BD#15cc1165d?colgroup=3,32&amp;vbadefaultcenterpage=1&amp;parentnodeid=a4c7b00b2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324844"/>
              <a:ext cx="11155680" cy="3644900"/>
            </p:xfrm>
            <a:graphic>
              <a:graphicData uri="http://schemas.openxmlformats.org/drawingml/2006/table">
                <a:tbl>
                  <a:tblPr/>
                  <a:tblGrid>
                    <a:gridCol w="1069848"/>
                    <a:gridCol w="10085832"/>
                  </a:tblGrid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代数法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336677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*公式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5c86724c2?vbadefaultcenterpage=1&amp;parentnodeid=a4c7b00b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56_1#9b560beb9?vbadefaultcenterpage=1&amp;parentnodeid=5c86724c2&amp;vbahtmlprocessed=1&amp;bbb=1&amp;hasbroken=1"/>
              <p:cNvSpPr/>
              <p:nvPr/>
            </p:nvSpPr>
            <p:spPr>
              <a:xfrm>
                <a:off x="502920" y="1419448"/>
                <a:ext cx="11183112" cy="13330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椭圆上两条互相垂直的切线的交点必在一个与椭圆同心的圆上，该圆称为此椭圆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的蒙日圆.若椭圆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的蒙日圆为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56_1#9b560beb9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333056"/>
              </a:xfrm>
              <a:prstGeom prst="rect">
                <a:avLst/>
              </a:prstGeom>
              <a:blipFill rotWithShape="1">
                <a:blip r:embed="rId4"/>
                <a:stretch>
                  <a:fillRect t="-17" r="1" b="-4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57_1#9b560beb9.bracket?vbadefaultcenterpage=1&amp;parentnodeid=5c86724c2&amp;vbapositionanswer=27&amp;vbahtmlprocessed=1"/>
          <p:cNvSpPr/>
          <p:nvPr/>
        </p:nvSpPr>
        <p:spPr>
          <a:xfrm>
            <a:off x="9815322" y="2321402"/>
            <a:ext cx="423863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5" name="QC_6_BD.58_1#9b560beb9.choices?vbadefaultcenterpage=1&amp;parentnodeid=5c86724c2&amp;vbahtmlprocessed=1"/>
          <p:cNvSpPr/>
          <p:nvPr/>
        </p:nvSpPr>
        <p:spPr>
          <a:xfrm>
            <a:off x="502920" y="27529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.1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B.2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C.3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.4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59_1#9b560beb9?vbadefaultcenterpage=1&amp;parentnodeid=5c86724c2&amp;vbahtmlprocessed=1&amp;bbb=1&amp;hasbroken=1"/>
              <p:cNvSpPr/>
              <p:nvPr/>
            </p:nvSpPr>
            <p:spPr>
              <a:xfrm>
                <a:off x="502920" y="1007663"/>
                <a:ext cx="11183112" cy="50697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当椭圆两切线与坐标轴垂直时，则两切线的交点坐标为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,±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，该点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当椭圆两切线的斜率同时存在时，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不妨设两切线的斜率分别为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设两切线的交点坐标为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，并设过该点的直线方程为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−4[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]⋅[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59_1#9b560beb9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07663"/>
                <a:ext cx="11183112" cy="5069713"/>
              </a:xfrm>
              <a:prstGeom prst="rect">
                <a:avLst/>
              </a:prstGeom>
              <a:blipFill rotWithShape="1">
                <a:blip r:embed="rId3"/>
                <a:stretch>
                  <a:fillRect t="-11" r="-3832" b="-8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59_1#9b560beb9?vbadefaultcenterpage=1&amp;parentnodeid=5c86724c2&amp;vbahtmlprocessed=1&amp;bbb=1&amp;hasbroken=1"/>
              <p:cNvSpPr/>
              <p:nvPr/>
            </p:nvSpPr>
            <p:spPr>
              <a:xfrm>
                <a:off x="502920" y="2275505"/>
                <a:ext cx="11183112" cy="25645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化简得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，由根与系数的关系得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59_1#9b560beb9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75505"/>
                <a:ext cx="11183112" cy="2564511"/>
              </a:xfrm>
              <a:prstGeom prst="rect">
                <a:avLst/>
              </a:prstGeom>
              <a:blipFill rotWithShape="1">
                <a:blip r:embed="rId2"/>
                <a:stretch>
                  <a:fillRect t="-12" r="1" b="-65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d7b634899?colgroup=6,5,11,4,5&amp;vbadefaultcenterpage=1&amp;parentnodeid=a7391a2b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737564"/>
              <a:ext cx="11137392" cy="3803904"/>
            </p:xfrm>
            <a:graphic>
              <a:graphicData uri="http://schemas.openxmlformats.org/drawingml/2006/table">
                <a:tbl>
                  <a:tblPr/>
                  <a:tblGrid>
                    <a:gridCol w="22219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00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039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540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直线与椭圆的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位置关系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2023年北京卷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18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直线与双曲线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的位置关系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8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d7b634899?colgroup=6,5,11,4,5&amp;vbadefaultcenterpage=1&amp;parentnodeid=a7391a2b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737564"/>
              <a:ext cx="11137392" cy="3677095"/>
            </p:xfrm>
            <a:graphic>
              <a:graphicData uri="http://schemas.openxmlformats.org/drawingml/2006/table">
                <a:tbl>
                  <a:tblPr/>
                  <a:tblGrid>
                    <a:gridCol w="2221992"/>
                    <a:gridCol w="1700784"/>
                    <a:gridCol w="3803904"/>
                    <a:gridCol w="1581912"/>
                    <a:gridCol w="18288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直线与椭圆的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位置关系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直线与双曲线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的位置关系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60_1#ffd6e6269?vbadefaultcenterpage=1&amp;parentnodeid=5c86724c2&amp;vbahtmlprocessed=1&amp;bbb=1&amp;hasbroken=1"/>
              <p:cNvSpPr/>
              <p:nvPr/>
            </p:nvSpPr>
            <p:spPr>
              <a:xfrm>
                <a:off x="502920" y="1551764"/>
                <a:ext cx="11183112" cy="15701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为坐标原点，过双曲线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的切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的斜率均存在，且斜率之积为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60_1#ffd6e6269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51764"/>
                <a:ext cx="11183112" cy="1570165"/>
              </a:xfrm>
              <a:prstGeom prst="rect">
                <a:avLst/>
              </a:prstGeom>
              <a:blipFill rotWithShape="1">
                <a:blip r:embed="rId3"/>
                <a:stretch>
                  <a:fillRect t="-29" r="1" b="-3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61_1#ffd6e6269.blank?vbadefaultcenterpage=1&amp;parentnodeid=5c86724c2&amp;vbapositionanswer=28&amp;vbahtmlprocessed=1&amp;rh=48.6"/>
              <p:cNvSpPr/>
              <p:nvPr/>
            </p:nvSpPr>
            <p:spPr>
              <a:xfrm>
                <a:off x="10917365" y="2389137"/>
                <a:ext cx="558864" cy="5847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6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61_1#ffd6e6269.blank?vbadefaultcenterpage=1&amp;parentnodeid=5c86724c2&amp;vbapositionanswer=28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7365" y="2389137"/>
                <a:ext cx="558864" cy="584772"/>
              </a:xfrm>
              <a:prstGeom prst="rect">
                <a:avLst/>
              </a:prstGeom>
              <a:blipFill rotWithShape="1">
                <a:blip r:embed="rId4"/>
                <a:stretch>
                  <a:fillRect l="-80" t="-46" r="91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62_1#ffd6e6269?vbadefaultcenterpage=1&amp;parentnodeid=5c86724c2&amp;vbahtmlprocessed=1&amp;bbb=1&amp;hasbroken=1"/>
              <p:cNvSpPr/>
              <p:nvPr/>
            </p:nvSpPr>
            <p:spPr>
              <a:xfrm>
                <a:off x="502920" y="3129611"/>
                <a:ext cx="11183112" cy="24646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利用公式法，设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62_1#ffd6e6269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29611"/>
                <a:ext cx="11183112" cy="2464626"/>
              </a:xfrm>
              <a:prstGeom prst="rect">
                <a:avLst/>
              </a:prstGeom>
              <a:blipFill rotWithShape="1">
                <a:blip r:embed="rId5"/>
                <a:stretch>
                  <a:fillRect t="-13" r="1" b="-5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63_1#341d1135a?vbadefaultcenterpage=1&amp;parentnodeid=5c86724c2&amp;vbahtmlprocessed=1&amp;bbb=1&amp;hasbroken=1"/>
              <p:cNvSpPr/>
              <p:nvPr/>
            </p:nvSpPr>
            <p:spPr>
              <a:xfrm>
                <a:off x="502920" y="3027630"/>
                <a:ext cx="11183112" cy="10907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上一动点，过点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分别切于点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63_1#341d1135a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27630"/>
                <a:ext cx="11183112" cy="1090740"/>
              </a:xfrm>
              <a:prstGeom prst="rect">
                <a:avLst/>
              </a:prstGeom>
              <a:blipFill rotWithShape="1">
                <a:blip r:embed="rId3"/>
                <a:stretch>
                  <a:fillRect t="-54" r="1" b="-12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64_1#341d1135a.blank?vbadefaultcenterpage=1&amp;parentnodeid=5c86724c2&amp;vbapositionanswer=29&amp;vbahtmlprocessed=1"/>
          <p:cNvSpPr/>
          <p:nvPr/>
        </p:nvSpPr>
        <p:spPr>
          <a:xfrm>
            <a:off x="5429250" y="3538170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0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65_1#341d1135a?vbadefaultcenterpage=1&amp;parentnodeid=5c86724c2&amp;vbahtmlprocessed=1&amp;bbb=1&amp;hasbroken=1"/>
              <p:cNvSpPr/>
              <p:nvPr/>
            </p:nvSpPr>
            <p:spPr>
              <a:xfrm>
                <a:off x="502920" y="1226611"/>
                <a:ext cx="11183112" cy="460387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又两条切线均过点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65_1#341d1135a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26611"/>
                <a:ext cx="11183112" cy="4603878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-12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65_1#341d1135a?vbadefaultcenterpage=1&amp;parentnodeid=5c86724c2&amp;vbahtmlprocessed=1&amp;bbb=1&amp;hasbroken=1"/>
              <p:cNvSpPr/>
              <p:nvPr/>
            </p:nvSpPr>
            <p:spPr>
              <a:xfrm>
                <a:off x="502920" y="1287285"/>
                <a:ext cx="11183112" cy="45389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68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的两个实根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</a:p>
              <a:p>
                <a:pPr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51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51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ts val="51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ts val="47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代入上式，得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65_1#341d1135a?vbadefaultcenterpage=1&amp;parentnodeid=5c86724c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7285"/>
                <a:ext cx="11183112" cy="4538917"/>
              </a:xfrm>
              <a:prstGeom prst="rect">
                <a:avLst/>
              </a:prstGeom>
              <a:blipFill rotWithShape="1">
                <a:blip r:embed="rId2"/>
                <a:stretch>
                  <a:fillRect t="-3" r="1" b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ab46fc0fe?vbadefaultcenterpage=1&amp;parentnodeid=e6c6fabe5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与弦有关的问题［多维探究］</a:t>
            </a:r>
            <a:endParaRPr lang="en-US" altLang="zh-CN" sz="2800" dirty="0"/>
          </a:p>
        </p:txBody>
      </p:sp>
      <p:pic>
        <p:nvPicPr>
          <p:cNvPr id="3" name="C_5_BD#94470c946?vbadefaultcenterpage=1&amp;parentnodeid=ab46fc0fe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94470c946?vbadefaultcenterpage=1&amp;parentnodeid=ab46fc0fe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一般弦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BD.66_1#a69d22a6c?vbadefaultcenterpage=1&amp;parentnodeid=94470c946&amp;vbahtmlprocessed=1&amp;bbb=1&amp;hasbroken=1"/>
              <p:cNvSpPr/>
              <p:nvPr/>
            </p:nvSpPr>
            <p:spPr>
              <a:xfrm>
                <a:off x="502920" y="19833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（一题多解）若过双曲线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的右焦点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作倾斜角为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双曲线于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两点，则弦长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BD.66_1#a69d22a6c?vbadefaultcenterpage=1&amp;parentnodeid=94470c94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8" r="1" b="-7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B_6_AN.67_1#a69d22a6c.blank?vbadefaultcenterpage=1&amp;parentnodeid=94470c946&amp;vbapositionanswer=30&amp;vbahtmlprocessed=1"/>
          <p:cNvSpPr/>
          <p:nvPr/>
        </p:nvSpPr>
        <p:spPr>
          <a:xfrm>
            <a:off x="5217859" y="2493931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8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68_1#a69d22a6c?vbadefaultcenterpage=1&amp;parentnodeid=94470c946&amp;vbahtmlprocessed=1&amp;bbb=1&amp;hasbroken=1"/>
              <p:cNvSpPr/>
              <p:nvPr/>
            </p:nvSpPr>
            <p:spPr>
              <a:xfrm>
                <a:off x="502920" y="756000"/>
                <a:ext cx="11183112" cy="55131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2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2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右焦点为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，倾斜角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2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法一:韦达定理法）直线斜率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32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，由韦达定理知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/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代入弦长公式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</a:p>
              <a:p>
                <a:pPr latinLnBrk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6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−4×2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法二：焦点弦法）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cos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𝜃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2×2×4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4−8×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68_1#a69d22a6c?vbadefaultcenterpage=1&amp;parentnodeid=94470c94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13134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561c18601?vbadefaultcenterpage=1&amp;parentnodeid=94470c946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94851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561c18601?vbadefaultcenterpage=1&amp;parentnodeid=94470c946&amp;vbahtmlprocessed=1&amp;bbb=1&amp;hasbroken=1"/>
              <p:cNvSpPr/>
              <p:nvPr/>
            </p:nvSpPr>
            <p:spPr>
              <a:xfrm>
                <a:off x="502920" y="2474799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求解弦长的三种方法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当弦的两端点坐标易求时，可直接利用两点间的距离公式求解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当直线斜率存在时，联立直线与曲线的方程，消元得到关于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的一元二次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方程，利用韦达定理及弦长公式求解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当弦过焦点时，可结合焦点弦公式求解弦长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561c18601?vbadefaultcenterpage=1&amp;parentnodeid=94470c94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74799"/>
                <a:ext cx="11183112" cy="2684590"/>
              </a:xfrm>
              <a:prstGeom prst="rect">
                <a:avLst/>
              </a:prstGeom>
              <a:blipFill rotWithShape="1">
                <a:blip r:embed="rId4"/>
                <a:stretch>
                  <a:fillRect t="-8" r="1" b="-2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994fbd327?vbadefaultcenterpage=1&amp;parentnodeid=ab46fc0fe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994fbd327?vbadefaultcenterpage=1&amp;parentnodeid=ab46fc0fe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中点弦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69_1#fd63ce731?vbadefaultcenterpage=1&amp;parentnodeid=994fbd327&amp;vbahtmlprocessed=1&amp;bbb=1&amp;hasbroken=1"/>
              <p:cNvSpPr/>
              <p:nvPr/>
            </p:nvSpPr>
            <p:spPr>
              <a:xfrm>
                <a:off x="502920" y="1289908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河南模拟）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−11=0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恰为弦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69_1#fd63ce731?vbadefaultcenterpage=1&amp;parentnodeid=994fbd3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9908"/>
                <a:ext cx="11183112" cy="1341755"/>
              </a:xfrm>
              <a:prstGeom prst="rect">
                <a:avLst/>
              </a:prstGeom>
              <a:blipFill rotWithShape="1">
                <a:blip r:embed="rId4"/>
                <a:stretch>
                  <a:fillRect t="-17" r="1" b="-3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70_1#fd63ce731.bracket?vbadefaultcenterpage=1&amp;parentnodeid=994fbd327&amp;vbapositionanswer=31&amp;vbahtmlprocessed=1"/>
          <p:cNvSpPr/>
          <p:nvPr/>
        </p:nvSpPr>
        <p:spPr>
          <a:xfrm>
            <a:off x="8792337" y="214563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71_1#fd63ce731.choices?vbadefaultcenterpage=1&amp;parentnodeid=994fbd327&amp;vbahtmlprocessed=1"/>
              <p:cNvSpPr/>
              <p:nvPr/>
            </p:nvSpPr>
            <p:spPr>
              <a:xfrm>
                <a:off x="502920" y="2636108"/>
                <a:ext cx="11183112" cy="6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868295" algn="l"/>
                    <a:tab pos="5699125" algn="l"/>
                    <a:tab pos="85299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71_1#fd63ce731.choices?vbadefaultcenterpage=1&amp;parentnodeid=994fbd32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36108"/>
                <a:ext cx="11183112" cy="627507"/>
              </a:xfrm>
              <a:prstGeom prst="rect">
                <a:avLst/>
              </a:prstGeom>
              <a:blipFill rotWithShape="1">
                <a:blip r:embed="rId5"/>
                <a:stretch>
                  <a:fillRect t="-36" r="1" b="-14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2_1#fd63ce731?vbadefaultcenterpage=1&amp;parentnodeid=994fbd327&amp;vbahtmlprocessed=1&amp;bbb=1&amp;hasbroken=1"/>
              <p:cNvSpPr/>
              <p:nvPr/>
            </p:nvSpPr>
            <p:spPr>
              <a:xfrm>
                <a:off x="502920" y="963404"/>
                <a:ext cx="11183112" cy="51683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依题意，直线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两式相减得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内，符合要求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−4</m:t>
                            </m:r>
                          </m:e>
                        </m:ra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2_1#fd63ce731?vbadefaultcenterpage=1&amp;parentnodeid=994fbd32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63404"/>
                <a:ext cx="11183112" cy="5168392"/>
              </a:xfrm>
              <a:prstGeom prst="rect">
                <a:avLst/>
              </a:prstGeom>
              <a:blipFill rotWithShape="1">
                <a:blip r:embed="rId3"/>
                <a:stretch>
                  <a:fillRect t="-2" r="-198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3066f75a5?vbadefaultcenterpage=1&amp;parentnodeid=994fbd327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850118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3066f75a5?vbadefaultcenterpage=1&amp;parentnodeid=994fbd327&amp;vbahtmlprocessed=1"/>
          <p:cNvSpPr/>
          <p:nvPr/>
        </p:nvSpPr>
        <p:spPr>
          <a:xfrm>
            <a:off x="502920" y="2376406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解决圆锥曲线中与弦的中点有关问题的两种方法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P_6_BD#3066f75a5?colgroup=3,32&amp;vbadefaultcenterpage=1&amp;parentnodeid=994fbd32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998706"/>
              <a:ext cx="11155680" cy="2377440"/>
            </p:xfrm>
            <a:graphic>
              <a:graphicData uri="http://schemas.openxmlformats.org/drawingml/2006/table">
                <a:tbl>
                  <a:tblPr/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058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韦达定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将直线方程代入圆锥曲线的方程，消元后得到一个一元二次方程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，利用韦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达定理和中点坐标公式建立等式求解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点差法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设出直线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与圆锥曲线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的交点坐标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，代入圆锥曲线方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程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，通过作差，构造出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，从而建立弦的中点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和直线斜率的关系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P_6_BD#3066f75a5?colgroup=3,32&amp;vbadefaultcenterpage=1&amp;parentnodeid=994fbd32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998706"/>
              <a:ext cx="11155680" cy="2297176"/>
            </p:xfrm>
            <a:graphic>
              <a:graphicData uri="http://schemas.openxmlformats.org/drawingml/2006/table">
                <a:tbl>
                  <a:tblPr/>
                  <a:tblGrid>
                    <a:gridCol w="1097280"/>
                    <a:gridCol w="10058400"/>
                  </a:tblGrid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韦达定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将直线方程代入圆锥曲线的方程，消元后得到一个一元二次方程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，利用韦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达定理和中点坐标公式建立等式求解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点差法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P_3_BD#d7b634899?colgroup=6,5,11,4,5&amp;vbadefaultcenterpage=1&amp;parentnodeid=a7391a2b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74750"/>
              <a:ext cx="11137392" cy="4754880"/>
            </p:xfrm>
            <a:graphic>
              <a:graphicData uri="http://schemas.openxmlformats.org/drawingml/2006/table">
                <a:tbl>
                  <a:tblPr/>
                  <a:tblGrid>
                    <a:gridCol w="22219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0078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8039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28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540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直线与抛物线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的位置关系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7308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，直线与圆锥曲线的位置关系问题主要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以解答题的形式出现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，属于难题，常常伴随弦长、定点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、定直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、定值等考点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，命题热点是以圆锥曲线的定义为载体求出曲线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，然后根据直线与圆锥曲线的位置关系进行求解.预计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高考命题情况点为抛物线与直线和圆的综合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P_3_BD#d7b634899?colgroup=6,5,11,4,5&amp;vbadefaultcenterpage=1&amp;parentnodeid=a7391a2b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74750"/>
              <a:ext cx="11137392" cy="4628071"/>
            </p:xfrm>
            <a:graphic>
              <a:graphicData uri="http://schemas.openxmlformats.org/drawingml/2006/table">
                <a:tbl>
                  <a:tblPr/>
                  <a:tblGrid>
                    <a:gridCol w="2221992"/>
                    <a:gridCol w="1700784"/>
                    <a:gridCol w="3803904"/>
                    <a:gridCol w="1581912"/>
                    <a:gridCol w="18288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直线与抛物线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的位置关系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37308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，直线与圆锥曲线的位置关系问题主要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以解答题的形式出现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，属于难题，常常伴随弦长、定点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、定直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、定值等考点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，命题热点是以圆锥曲线的定义为载体求出曲线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方程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，然后根据直线与圆锥曲线的位置关系进行求解.预计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高考命题情况点为抛物线与直线和圆的综合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P_3_BD#d7b634899?colgroup=6,5,11,4,5&amp;vbadefaultcenterpage=1&amp;parentnodeid=a7391a2b9&amp;vbahtmlprocessed=1&amp;bbb=1"/>
          <p:cNvSpPr txBox="1"/>
          <p:nvPr/>
        </p:nvSpPr>
        <p:spPr>
          <a:xfrm>
            <a:off x="9100312" y="949402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d918b8cf0?vbadefaultcenterpage=1&amp;parentnodeid=ab46fc0fe&amp;inlineimagemarkindex=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d918b8cf0?vbadefaultcenterpage=1&amp;parentnodeid=ab46fc0fe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焦点弦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73_1#f94be1a98?vbadefaultcenterpage=1&amp;parentnodeid=d918b8cf0&amp;vbahtmlprocessed=1&amp;bbb=1&amp;hasbroken=1"/>
              <p:cNvSpPr/>
              <p:nvPr/>
            </p:nvSpPr>
            <p:spPr>
              <a:xfrm>
                <a:off x="502920" y="1347375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典例5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重庆校考）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在平面直角坐标系中，已知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𝑀𝑁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对应的方程可以是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73_1#f94be1a98?vbadefaultcenterpage=1&amp;parentnodeid=d918b8cf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7375"/>
                <a:ext cx="11183112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34" r="1" b="-3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74_1#f94be1a98.bracket?vbadefaultcenterpage=1&amp;parentnodeid=d918b8cf0&amp;vbapositionanswer=32&amp;vbahtmlprocessed=1"/>
          <p:cNvSpPr/>
          <p:nvPr/>
        </p:nvSpPr>
        <p:spPr>
          <a:xfrm>
            <a:off x="795020" y="2444655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75_1#f94be1a98.choices?vbadefaultcenterpage=1&amp;parentnodeid=d918b8cf0&amp;vbahtmlprocessed=1"/>
              <p:cNvSpPr/>
              <p:nvPr/>
            </p:nvSpPr>
            <p:spPr>
              <a:xfrm>
                <a:off x="502920" y="2942432"/>
                <a:ext cx="11183112" cy="784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534920" algn="l"/>
                    <a:tab pos="5438775" algn="l"/>
                    <a:tab pos="84061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75_1#f94be1a98.choices?vbadefaultcenterpage=1&amp;parentnodeid=d918b8cf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2432"/>
                <a:ext cx="11183112" cy="784924"/>
              </a:xfrm>
              <a:prstGeom prst="rect">
                <a:avLst/>
              </a:prstGeom>
              <a:blipFill rotWithShape="1">
                <a:blip r:embed="rId5"/>
                <a:stretch>
                  <a:fillRect t="-61" r="1" b="-7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6_1#f94be1a98?vbadefaultcenterpage=1&amp;parentnodeid=d918b8cf0&amp;vbahtmlprocessed=1&amp;bbb=1&amp;hasbroken=1"/>
              <p:cNvSpPr/>
              <p:nvPr/>
            </p:nvSpPr>
            <p:spPr>
              <a:xfrm>
                <a:off x="502920" y="928384"/>
                <a:ext cx="11183112" cy="52384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由题意，且根据选项可得，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恰为四个曲线的焦点.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A,抛物线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的焦点弦弦长的最小值为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，故不存在弦长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𝑀𝑁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A不正确；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B,在椭圆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中，根据椭圆的性质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，可得焦点弦弦长的取值范围为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，所以B正确；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C,若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同在右支上，则焦点弦弦长的取值范围为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，所以C正确；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在异支上，则焦点弦弦长的取值范围为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[2,+∞)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2∈[2,+∞)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6_1#f94be1a98?vbadefaultcenterpage=1&amp;parentnodeid=d918b8cf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28384"/>
                <a:ext cx="11183112" cy="5238433"/>
              </a:xfrm>
              <a:prstGeom prst="rect">
                <a:avLst/>
              </a:prstGeom>
              <a:blipFill rotWithShape="1">
                <a:blip r:embed="rId3"/>
                <a:stretch>
                  <a:fillRect r="-2861" b="-13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70b3d0794?vbadefaultcenterpage=1&amp;parentnodeid=d918b8cf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75600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70b3d0794?vbadefaultcenterpage=1&amp;parentnodeid=d918b8cf0&amp;vbahtmlprocessed=1"/>
          <p:cNvSpPr/>
          <p:nvPr/>
        </p:nvSpPr>
        <p:spPr>
          <a:xfrm>
            <a:off x="502920" y="1282288"/>
            <a:ext cx="11183112" cy="435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3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圆锥曲线焦点弦的相关结论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P_6_BD#70b3d0794?colgroup=2,9,22&amp;vbadefaultcenterpage=1&amp;parentnodeid=d918b8cf0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853788"/>
              <a:ext cx="11155680" cy="4662234"/>
            </p:xfrm>
            <a:graphic>
              <a:graphicData uri="http://schemas.openxmlformats.org/drawingml/2006/table">
                <a:tbl>
                  <a:tblPr/>
                  <a:tblGrid>
                    <a:gridCol w="8503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821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23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结论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8211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椭圆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𝐵𝐹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cos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𝐴𝐹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cos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𝐴𝐵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961896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双曲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𝐴𝐵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𝑏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𝑐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b="0" i="0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𝜃</m:t>
                                      </m:r>
                                    </m:den>
                                  </m:f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P_6_BD#70b3d0794?colgroup=2,9,22&amp;vbadefaultcenterpage=1&amp;parentnodeid=d918b8cf0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853788"/>
              <a:ext cx="11155680" cy="4579366"/>
            </p:xfrm>
            <a:graphic>
              <a:graphicData uri="http://schemas.openxmlformats.org/drawingml/2006/table">
                <a:tbl>
                  <a:tblPr/>
                  <a:tblGrid>
                    <a:gridCol w="850392"/>
                    <a:gridCol w="3182112"/>
                    <a:gridCol w="712317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结论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199005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椭圆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96215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双曲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_6_BD#70b3d0794.table_image?tableimageindex=1&amp;vbadefaultcenterpage=1&amp;parentnodeid=d918b8cf0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81912" y="2368138"/>
            <a:ext cx="2724912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_6_BD#70b3d0794.table_image?tableimageindex=2&amp;vbadefaultcenterpage=1&amp;parentnodeid=d918b8cf0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0764" y="4463003"/>
            <a:ext cx="2807208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P_6_BD#70b3d0794?colgroup=2,9,22&amp;vbadefaultcenterpage=1&amp;parentnodeid=d918b8cf0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262932"/>
              <a:ext cx="11155680" cy="3291840"/>
            </p:xfrm>
            <a:graphic>
              <a:graphicData uri="http://schemas.openxmlformats.org/drawingml/2006/table">
                <a:tbl>
                  <a:tblPr/>
                  <a:tblGrid>
                    <a:gridCol w="8503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1821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2317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结论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1635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抛物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4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=−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𝐴𝐹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cos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𝐵𝐹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cos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𝐴𝐵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𝑝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𝑝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𝐴𝐹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𝐵𝐹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𝑝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P_6_BD#70b3d0794?colgroup=2,9,22&amp;vbadefaultcenterpage=1&amp;parentnodeid=d918b8cf0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262932"/>
              <a:ext cx="11155680" cy="3251708"/>
            </p:xfrm>
            <a:graphic>
              <a:graphicData uri="http://schemas.openxmlformats.org/drawingml/2006/table">
                <a:tbl>
                  <a:tblPr/>
                  <a:tblGrid>
                    <a:gridCol w="850392"/>
                    <a:gridCol w="3182112"/>
                    <a:gridCol w="712317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结论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816225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抛物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_6_BD#70b3d0794.table_image?tableimageindex=3&amp;vbadefaultcenterpage=1&amp;parentnodeid=d918b8cf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9616" y="2778933"/>
            <a:ext cx="2889504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" name="P_6_BD#70b3d0794?colgroup=2,9,22&amp;vbadefaultcenterpage=1&amp;parentnodeid=d918b8cf0&amp;vbahtmlprocessed=1&amp;bbb=1"/>
          <p:cNvSpPr txBox="1"/>
          <p:nvPr/>
        </p:nvSpPr>
        <p:spPr>
          <a:xfrm>
            <a:off x="9118600" y="1637584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bd92127fd?vbadefaultcenterpage=1&amp;parentnodeid=ab46fc0f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77_1#3b20de7e7?vbadefaultcenterpage=1&amp;parentnodeid=bd92127fd&amp;vbahtmlprocessed=1&amp;bbb=1&amp;hasbroken=1"/>
              <p:cNvSpPr/>
              <p:nvPr/>
            </p:nvSpPr>
            <p:spPr>
              <a:xfrm>
                <a:off x="502920" y="1419448"/>
                <a:ext cx="11183112" cy="15676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西安模拟）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相切，且交椭圆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77_1#3b20de7e7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567625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3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78_1#3b20de7e7.blank?vbadefaultcenterpage=1&amp;parentnodeid=bd92127fd&amp;vbapositionanswer=33&amp;vbahtmlprocessed=1&amp;rh=43.2"/>
              <p:cNvSpPr/>
              <p:nvPr/>
            </p:nvSpPr>
            <p:spPr>
              <a:xfrm>
                <a:off x="7078155" y="2289652"/>
                <a:ext cx="687451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78_1#3b20de7e7.blank?vbadefaultcenterpage=1&amp;parentnodeid=bd92127fd&amp;vbapositionanswer=33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155" y="2289652"/>
                <a:ext cx="687451" cy="548640"/>
              </a:xfrm>
              <a:prstGeom prst="rect">
                <a:avLst/>
              </a:prstGeom>
              <a:blipFill rotWithShape="1">
                <a:blip r:embed="rId5"/>
                <a:stretch>
                  <a:fillRect l="-65" t="-87" r="28" b="-40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79_1#3b20de7e7?vbadefaultcenterpage=1&amp;parentnodeid=bd92127fd&amp;vbahtmlprocessed=1&amp;bbb=1&amp;hasbroken=1"/>
              <p:cNvSpPr/>
              <p:nvPr/>
            </p:nvSpPr>
            <p:spPr>
              <a:xfrm>
                <a:off x="502920" y="948101"/>
                <a:ext cx="11183112" cy="51735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相切，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的方程与椭圆方程联立，得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4+3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𝑚𝑡𝑦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−12=0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4+3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4+3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由对称性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，不妨取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1+1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6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7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−4×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79_1#3b20de7e7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48101"/>
                <a:ext cx="11183112" cy="5173599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9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80_1#8667ef713?vbadefaultcenterpage=1&amp;parentnodeid=bd92127fd&amp;vbahtmlprocessed=1&amp;bbb=1&amp;hasbroken=1"/>
              <p:cNvSpPr/>
              <p:nvPr/>
            </p:nvSpPr>
            <p:spPr>
              <a:xfrm>
                <a:off x="502920" y="138285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四川模拟）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的垂直平分线交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80_1#8667ef713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2853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44" r="1" b="-7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81_1#8667ef713.blank?vbadefaultcenterpage=1&amp;parentnodeid=bd92127fd&amp;vbapositionanswer=34&amp;vbahtmlprocessed=1"/>
          <p:cNvSpPr/>
          <p:nvPr/>
        </p:nvSpPr>
        <p:spPr>
          <a:xfrm>
            <a:off x="8090789" y="1893394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82_1#8667ef713?vbadefaultcenterpage=1&amp;parentnodeid=bd92127fd&amp;vbahtmlprocessed=1&amp;bbb=1&amp;hasbroken=1"/>
              <p:cNvSpPr/>
              <p:nvPr/>
            </p:nvSpPr>
            <p:spPr>
              <a:xfrm>
                <a:off x="502920" y="2424761"/>
                <a:ext cx="11183112" cy="33002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+1=2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的垂直平分线方程为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作差得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82_1#8667ef713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24761"/>
                <a:ext cx="11183112" cy="3300286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83_1#eb92ebe34?vbadefaultcenterpage=1&amp;parentnodeid=bd92127fd&amp;vbahtmlprocessed=1&amp;bbb=1&amp;hasbroken=1"/>
              <p:cNvSpPr/>
              <p:nvPr/>
            </p:nvSpPr>
            <p:spPr>
              <a:xfrm>
                <a:off x="502920" y="2940953"/>
                <a:ext cx="11183112" cy="12640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的左焦点为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，离心率为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，倾斜角为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两点，并满足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𝐴𝐹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𝐵𝐹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83_1#eb92ebe34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0953"/>
                <a:ext cx="11183112" cy="1264095"/>
              </a:xfrm>
              <a:prstGeom prst="rect">
                <a:avLst/>
              </a:prstGeom>
              <a:blipFill rotWithShape="1">
                <a:blip r:embed="rId3"/>
                <a:stretch>
                  <a:fillRect t="-21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84_1#eb92ebe34.blank?vbadefaultcenterpage=1&amp;parentnodeid=bd92127fd&amp;vbapositionanswer=35&amp;vbahtmlprocessed=1&amp;rh=43.2"/>
              <p:cNvSpPr/>
              <p:nvPr/>
            </p:nvSpPr>
            <p:spPr>
              <a:xfrm>
                <a:off x="7310374" y="3505467"/>
                <a:ext cx="284163" cy="51009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84_1#eb92ebe34.blank?vbadefaultcenterpage=1&amp;parentnodeid=bd92127fd&amp;vbapositionanswer=35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74" y="3505467"/>
                <a:ext cx="284163" cy="510096"/>
              </a:xfrm>
              <a:prstGeom prst="rect">
                <a:avLst/>
              </a:prstGeom>
              <a:blipFill rotWithShape="1">
                <a:blip r:embed="rId4"/>
                <a:stretch>
                  <a:fillRect l="-89" t="-52" r="201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85_1#eb92ebe34?vbadefaultcenterpage=1&amp;parentnodeid=bd92127fd&amp;vbahtmlprocessed=1&amp;bbb=1&amp;hasbroken=1"/>
              <p:cNvSpPr/>
              <p:nvPr/>
            </p:nvSpPr>
            <p:spPr>
              <a:xfrm>
                <a:off x="502920" y="880790"/>
                <a:ext cx="11183112" cy="53425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69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ts val="44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注意到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，于是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同理，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因此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的倾斜角为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85_1#eb92ebe34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80790"/>
                <a:ext cx="11183112" cy="5342573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11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85_1#eb92ebe34?vbadefaultcenterpage=1&amp;parentnodeid=bd92127fd&amp;vbahtmlprocessed=1&amp;bbb=1&amp;hasbroken=1"/>
              <p:cNvSpPr/>
              <p:nvPr/>
            </p:nvSpPr>
            <p:spPr>
              <a:xfrm>
                <a:off x="502920" y="2607958"/>
                <a:ext cx="11183112" cy="1899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根据弦长公式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𝐴𝐹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𝐵𝐹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𝐴𝐹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𝐵𝐹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85_1#eb92ebe34?vbadefaultcenterpage=1&amp;parentnodeid=bd92127f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07958"/>
                <a:ext cx="11183112" cy="1899603"/>
              </a:xfrm>
              <a:prstGeom prst="rect">
                <a:avLst/>
              </a:prstGeom>
              <a:blipFill rotWithShape="1">
                <a:blip r:embed="rId2"/>
                <a:stretch>
                  <a:fillRect t="-1" r="1" b="-1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44fc8119f.fixed?vbadefaultcenterpage=1&amp;parentnodeid=a7391a2b9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44fc8119f.fixed?vbadefaultcenterpage=1&amp;parentnodeid=a7391a2b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bf379dbbf.fixed?vbadefaultcenterpage=1&amp;parentnodeid=a7391a2b9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bf379dbbf.fixed?vbadefaultcenterpage=1&amp;parentnodeid=a7391a2b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4_BD#c34c2c593?vbadefaultcenterpage=1&amp;parentnodeid=bf379dbbf&amp;vbahtmlprocessed=1&amp;bbb=1&amp;hasbroken=1"/>
          <p:cNvSpPr/>
          <p:nvPr/>
        </p:nvSpPr>
        <p:spPr>
          <a:xfrm>
            <a:off x="502920" y="1937335"/>
            <a:ext cx="11183112" cy="3233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圆锥曲线的光学性质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1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一、圆锥曲线的光学性质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椭圆的光学性质：如图1，从椭圆的一个焦点出发的光线，经过椭圆反射后，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反射光线经过椭圆的另一个焦点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双曲线的光学性质：如图2，从双曲线的一个焦点出发的光线，经过双曲线反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射后，反射光线是散开的，它们好像是从另一个焦点射出的一样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4_BD#c34c2c593?vbadefaultcenterpage=1&amp;parentnodeid=bf379dbbf&amp;vbahtmlprocessed=1&amp;bbb=1&amp;hasbroken=1"/>
          <p:cNvSpPr/>
          <p:nvPr/>
        </p:nvSpPr>
        <p:spPr>
          <a:xfrm>
            <a:off x="502920" y="1525506"/>
            <a:ext cx="11183112" cy="1587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抛物线的光学性质：如图3，从焦点出发的光线，经抛物线上的一点反射后，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反射光线平行于抛物线的对称轴；平行于抛物线对称轴的入射光线经抛物线反射后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必过抛物线的焦点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  <p:pic>
        <p:nvPicPr>
          <p:cNvPr id="4" name="P_4_BD#c34c2c593?vbadefaultcenterpage=1&amp;parentnodeid=bf379dbbf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2888" y="3243054"/>
            <a:ext cx="713232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c34c2c593?vbadefaultcenterpage=1&amp;parentnodeid=bf379dbbf&amp;vbahtmlprocessed=1&amp;bbb=1&amp;hasbroken=1"/>
              <p:cNvSpPr/>
              <p:nvPr/>
            </p:nvSpPr>
            <p:spPr>
              <a:xfrm>
                <a:off x="502920" y="3623387"/>
                <a:ext cx="11183112" cy="24430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二、圆锥曲线的光学性质的引申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引申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1:如图4，椭圆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分别是其左、右焦点，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是过椭圆上一点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的切线，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上的两点（不同于点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.（入射角等于反射角）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c34c2c593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23387"/>
                <a:ext cx="11183112" cy="2443036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1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1" name="图片 110"/>
          <p:cNvPicPr/>
          <p:nvPr/>
        </p:nvPicPr>
        <p:blipFill>
          <a:blip r:embed="rId4"/>
          <a:stretch>
            <a:fillRect/>
          </a:stretch>
        </p:blipFill>
        <p:spPr>
          <a:xfrm>
            <a:off x="4328795" y="990600"/>
            <a:ext cx="2900680" cy="2193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dir="in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4_BD#c34c2c593?vbadefaultcenterpage=1&amp;parentnodeid=bf379dbbf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70048" y="1203053"/>
            <a:ext cx="6848856" cy="265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4_BD#c34c2c593?vbadefaultcenterpage=1&amp;parentnodeid=bf379dbbf&amp;vbahtmlprocessed=1&amp;bbb=1&amp;hasbroken=1"/>
              <p:cNvSpPr/>
              <p:nvPr/>
            </p:nvSpPr>
            <p:spPr>
              <a:xfrm>
                <a:off x="502920" y="3989941"/>
                <a:ext cx="11183112" cy="195300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引申2:如图5，双曲线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分别为其左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、右焦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是过双曲线上一点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的切线，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上的两点（不同于点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），连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并延长，在延长线上取点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.（入射角等于反射角）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4_BD#c34c2c593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89941"/>
                <a:ext cx="11183112" cy="1953006"/>
              </a:xfrm>
              <a:prstGeom prst="rect">
                <a:avLst/>
              </a:prstGeom>
              <a:blipFill rotWithShape="1">
                <a:blip r:embed="rId4"/>
                <a:stretch>
                  <a:fillRect t="-12" r="-311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c34c2c593?vbadefaultcenterpage=1&amp;parentnodeid=bf379dbbf&amp;vbahtmlprocessed=1&amp;bbb=1&amp;hasbroken=1"/>
              <p:cNvSpPr/>
              <p:nvPr/>
            </p:nvSpPr>
            <p:spPr>
              <a:xfrm>
                <a:off x="502920" y="2643138"/>
                <a:ext cx="11183112" cy="18597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引申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3: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6，抛物线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𝑝𝑦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为其焦点，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是过抛物线上一点</a:t>
                </a: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的切线，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上的两点（不同于点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𝐹𝐷𝐴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.（入射角等于反射角）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c34c2c593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43138"/>
                <a:ext cx="11183112" cy="1859725"/>
              </a:xfrm>
              <a:prstGeom prst="rect">
                <a:avLst/>
              </a:prstGeom>
              <a:blipFill rotWithShape="1">
                <a:blip r:embed="rId2"/>
                <a:stretch>
                  <a:fillRect t="-14" r="1" b="-26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86_1#a5d14d613?vbadefaultcenterpage=1&amp;parentnodeid=ada1f16b6&amp;vbahtmlprocessed=1&amp;bbb=1&amp;hasbroken=1"/>
              <p:cNvSpPr/>
              <p:nvPr/>
            </p:nvSpPr>
            <p:spPr>
              <a:xfrm>
                <a:off x="502920" y="1470610"/>
                <a:ext cx="11183112" cy="29881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多选题）椭圆具有这样的光学性质：从椭圆的一个焦点发出的光线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经过椭圆反射后，反射光线经过椭圆的另一个焦点.请根据椭圆的这一光学性质解决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以下问题：已知椭圆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，其左、右焦点分别是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切于点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的对称点为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垂直的直线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与椭圆的长轴交于点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则下列结论正确的是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86_1#a5d14d613?vbadefaultcenterpage=1&amp;parentnodeid=ada1f16b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70610"/>
                <a:ext cx="11183112" cy="2988183"/>
              </a:xfrm>
              <a:prstGeom prst="rect">
                <a:avLst/>
              </a:prstGeom>
              <a:blipFill rotWithShape="1">
                <a:blip r:embed="rId3"/>
                <a:stretch>
                  <a:fillRect t="-20" r="-311" b="-1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87_1#a5d14d613.bracket?vbadefaultcenterpage=1&amp;parentnodeid=ada1f16b6&amp;vbapositionanswer=36&amp;vbahtmlprocessed=1"/>
          <p:cNvSpPr/>
          <p:nvPr/>
        </p:nvSpPr>
        <p:spPr>
          <a:xfrm>
            <a:off x="6852412" y="3972764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88_1#a5d14d613.choices?vbadefaultcenterpage=1&amp;parentnodeid=ada1f16b6&amp;vbahtmlprocessed=1"/>
              <p:cNvSpPr/>
              <p:nvPr/>
            </p:nvSpPr>
            <p:spPr>
              <a:xfrm>
                <a:off x="502920" y="4468318"/>
                <a:ext cx="11183112" cy="12070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=1:3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88_1#a5d14d613.choices?vbadefaultcenterpage=1&amp;parentnodeid=ada1f16b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68318"/>
                <a:ext cx="11183112" cy="1207072"/>
              </a:xfrm>
              <a:prstGeom prst="rect">
                <a:avLst/>
              </a:prstGeom>
              <a:blipFill rotWithShape="1">
                <a:blip r:embed="rId4"/>
                <a:stretch>
                  <a:fillRect t="-38" r="1" b="-10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89_1#a5d14d613?vbadefaultcenterpage=1&amp;parentnodeid=ada1f16b6&amp;vbahtmlprocessed=1&amp;bbb=1&amp;hasbroken=1"/>
              <p:cNvSpPr/>
              <p:nvPr/>
            </p:nvSpPr>
            <p:spPr>
              <a:xfrm>
                <a:off x="502920" y="756000"/>
                <a:ext cx="11183112" cy="59695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，故A错误；根据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结合光线反射可知，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，故C正确；设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，根据对称性可知，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𝑃𝑀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𝑁𝑃𝑀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三点共线，故B正确；在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中，由正弦定理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𝑃𝑀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𝑀𝑃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𝑀𝑃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，同理，在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𝑃𝑀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𝑀𝑃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−∠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=1:3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89_1#a5d14d613?vbadefaultcenterpage=1&amp;parentnodeid=ada1f16b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969508"/>
              </a:xfrm>
              <a:prstGeom prst="rect">
                <a:avLst/>
              </a:prstGeom>
              <a:blipFill rotWithShape="1">
                <a:blip r:embed="rId3"/>
                <a:stretch>
                  <a:fillRect t="-6" r="-4348" b="-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90_1#b9926d5b6?vbadefaultcenterpage=1&amp;parentnodeid=ada1f16b6&amp;vbahtmlprocessed=1&amp;bbb=1&amp;hasbroken=1"/>
              <p:cNvSpPr/>
              <p:nvPr/>
            </p:nvSpPr>
            <p:spPr>
              <a:xfrm>
                <a:off x="502920" y="1162127"/>
                <a:ext cx="1118311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（多选题）抛物线的光学性质：从焦点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发出的光线经过抛物线上的点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反射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后，反射光线平行于抛物线的对称轴，且法线垂直于抛物线在点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处的切线.已知抛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物线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上任意一点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交抛物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，抛物线在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两点处的切线相交于点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下列说法正确的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90_1#b9926d5b6?vbadefaultcenterpage=1&amp;parentnodeid=ada1f16b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62127"/>
                <a:ext cx="11183112" cy="2680589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3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91_1#b9926d5b6.bracket?vbadefaultcenterpage=1&amp;parentnodeid=ada1f16b6&amp;vbapositionanswer=37&amp;vbahtmlprocessed=1"/>
          <p:cNvSpPr/>
          <p:nvPr/>
        </p:nvSpPr>
        <p:spPr>
          <a:xfrm>
            <a:off x="1099820" y="3356687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92_1#b9926d5b6.choices?vbadefaultcenterpage=1&amp;parentnodeid=ada1f16b6&amp;vbahtmlprocessed=1"/>
              <p:cNvSpPr/>
              <p:nvPr/>
            </p:nvSpPr>
            <p:spPr>
              <a:xfrm>
                <a:off x="502920" y="3855034"/>
                <a:ext cx="11183112" cy="212883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B.记弦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轴或与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轴重合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轴的交点恰在以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为直径的圆上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𝐴𝐹𝑄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𝑄𝐹𝐵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92_1#b9926d5b6.choices?vbadefaultcenterpage=1&amp;parentnodeid=ada1f16b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55034"/>
                <a:ext cx="11183112" cy="2128838"/>
              </a:xfrm>
              <a:prstGeom prst="rect">
                <a:avLst/>
              </a:prstGeom>
              <a:blipFill rotWithShape="1">
                <a:blip r:embed="rId4"/>
                <a:stretch>
                  <a:fillRect t="-27" r="1" b="-30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93_1#b9926d5b6?vbadefaultcenterpage=1&amp;parentnodeid=ada1f16b6&amp;vbahtmlprocessed=1&amp;bbb=1&amp;hasbroken=1"/>
              <p:cNvSpPr/>
              <p:nvPr/>
            </p:nvSpPr>
            <p:spPr>
              <a:xfrm>
                <a:off x="502920" y="756000"/>
                <a:ext cx="11183112" cy="56922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，与抛物线方程联立得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𝑝𝑚𝑦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，则必有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，代入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，故A错误；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由已知得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，抛物线在点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𝑄𝐴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𝑄𝐵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，则满足方程组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𝑄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𝑄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上的两个点，由于经过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两点的直线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有且仅有一条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，变形为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，两式对应系数得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轴或与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轴重合，故B正确；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93_1#b9926d5b6?vbadefaultcenterpage=1&amp;parentnodeid=ada1f16b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692204"/>
              </a:xfrm>
              <a:prstGeom prst="rect">
                <a:avLst/>
              </a:prstGeom>
              <a:blipFill rotWithShape="1">
                <a:blip r:embed="rId3"/>
                <a:stretch>
                  <a:fillRect t="-6" r="-112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eef169ea6?vbadefaultcenterpage=1&amp;parentnodeid=44fc8119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cba7dd93e?segpoint=1&amp;vbadefaultcenterpage=1&amp;parentnodeid=eef169ea6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一、直线与圆锥曲线的位置关系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dc6d3c11d?segpoint=1&amp;vbadefaultcenterpage=1&amp;parentnodeid=cba7dd93e&amp;vbahtmlprocessed=1&amp;bbb=1&amp;hasbroken=1"/>
              <p:cNvSpPr/>
              <p:nvPr/>
            </p:nvSpPr>
            <p:spPr>
              <a:xfrm>
                <a:off x="502920" y="2008791"/>
                <a:ext cx="11183112" cy="26840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直线与圆锥曲线的位置关系有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、②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、③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相交有两个交点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（特殊情况除外），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相切有一个交点，相离无交点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判断直线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与圆锥曲线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的位置关系时，通常将直线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代入圆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锥曲线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的方程,消去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）得到一个关于变量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（或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）的方程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（或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dc6d3c11d?segpoint=1&amp;vbadefaultcenterpage=1&amp;parentnodeid=cba7dd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08791"/>
                <a:ext cx="11183112" cy="2684018"/>
              </a:xfrm>
              <a:prstGeom prst="rect">
                <a:avLst/>
              </a:prstGeom>
              <a:blipFill rotWithShape="1">
                <a:blip r:embed="rId4"/>
                <a:stretch>
                  <a:fillRect t="-11" r="-135" b="-3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_6_AN.1_1#dc6d3c11d.blank?vbadefaultcenterpage=1&amp;parentnodeid=cba7dd93e&amp;vbapositionanswer=1&amp;vbahtmlprocessed=1"/>
          <p:cNvSpPr/>
          <p:nvPr/>
        </p:nvSpPr>
        <p:spPr>
          <a:xfrm>
            <a:off x="5049520" y="1970691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相交</a:t>
            </a:r>
            <a:endParaRPr lang="en-US" altLang="zh-CN" sz="2400" dirty="0"/>
          </a:p>
        </p:txBody>
      </p:sp>
      <p:sp>
        <p:nvSpPr>
          <p:cNvPr id="7" name="P_6_AN.2_1#dc6d3c11d.blank?vbadefaultcenterpage=1&amp;parentnodeid=cba7dd93e&amp;vbapositionanswer=2&amp;vbahtmlprocessed=1"/>
          <p:cNvSpPr/>
          <p:nvPr/>
        </p:nvSpPr>
        <p:spPr>
          <a:xfrm>
            <a:off x="6573520" y="1970691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相切</a:t>
            </a:r>
            <a:endParaRPr lang="en-US" altLang="zh-CN" sz="2400" dirty="0"/>
          </a:p>
        </p:txBody>
      </p:sp>
      <p:sp>
        <p:nvSpPr>
          <p:cNvPr id="8" name="P_6_AN.3_1#dc6d3c11d.blank?vbadefaultcenterpage=1&amp;parentnodeid=cba7dd93e&amp;vbapositionanswer=3&amp;vbahtmlprocessed=1"/>
          <p:cNvSpPr/>
          <p:nvPr/>
        </p:nvSpPr>
        <p:spPr>
          <a:xfrm>
            <a:off x="8097520" y="1970691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相离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  <p:bldP spid="8" grpId="0" build="p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5_AS.93_2#b9926d5b6?vbadefaultcenterpage=1&amp;parentnodeid=ada1f16b6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0520" y="883093"/>
            <a:ext cx="3867912" cy="2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AS.93_3#b9926d5b6?vbadefaultcenterpage=1&amp;parentnodeid=ada1f16b6&amp;vbahtmlprocessed=1&amp;bbb=1&amp;hasbroken=1"/>
              <p:cNvSpPr/>
              <p:nvPr/>
            </p:nvSpPr>
            <p:spPr>
              <a:xfrm>
                <a:off x="502920" y="3975193"/>
                <a:ext cx="11183112" cy="22877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如图，记切线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𝑄𝐴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，同理，对于切线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轴的交点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，亦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𝐹𝐶𝑄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𝐹𝐷𝑄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四点共圆，且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为直径，</a:t>
                </a:r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AS.93_3#b9926d5b6?vbadefaultcenterpage=1&amp;parentnodeid=ada1f16b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75193"/>
                <a:ext cx="11183112" cy="2287715"/>
              </a:xfrm>
              <a:prstGeom prst="rect">
                <a:avLst/>
              </a:prstGeom>
              <a:blipFill rotWithShape="1">
                <a:blip r:embed="rId3"/>
                <a:stretch>
                  <a:fillRect t="-4" r="-1401" b="-233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93_3#b9926d5b6?vbadefaultcenterpage=1&amp;parentnodeid=ada1f16b6&amp;vbahtmlprocessed=1&amp;bbb=1&amp;hasbroken=1"/>
              <p:cNvSpPr/>
              <p:nvPr/>
            </p:nvSpPr>
            <p:spPr>
              <a:xfrm>
                <a:off x="502920" y="2223085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，记切线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轴的平行线，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由抛物线光学性质得，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𝐹𝑆𝐴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𝐹𝐴𝑆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，由等腰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𝑆𝐹𝐴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𝑆𝐶𝐹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四点共圆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（同弦圆周角相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），可得图中所示的五个角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相等,同理，五个角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相等,则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𝑄𝐹𝐵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𝑄𝐹𝐵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93_3#b9926d5b6?vbadefaultcenterpage=1&amp;parentnodeid=ada1f16b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23085"/>
                <a:ext cx="11183112" cy="2684590"/>
              </a:xfrm>
              <a:prstGeom prst="rect">
                <a:avLst/>
              </a:prstGeom>
              <a:blipFill rotWithShape="1">
                <a:blip r:embed="rId2"/>
                <a:stretch>
                  <a:fillRect t="-22" r="1" b="-17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BD.94_1#71d324a35?vbadefaultcenterpage=1&amp;parentnodeid=bf379dbbf&amp;vbahtmlprocessed=1&amp;bbb=1&amp;hasbroken=1"/>
              <p:cNvSpPr/>
              <p:nvPr/>
            </p:nvSpPr>
            <p:spPr>
              <a:xfrm>
                <a:off x="502920" y="756000"/>
                <a:ext cx="11183112" cy="29267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潍坊模拟）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双曲线的光学性质：从双曲线的一个焦点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发出的光线，经双曲线反射后，反射光线的反向延长线经过双曲线的另一个焦点.由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此可得，过双曲线上任意一点的切线平分该点与两焦点连线的夹角.如图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</a:t>
                </a: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别为双曲线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的左、右焦点，过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右支上一点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BD.94_1#71d324a35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2926779"/>
              </a:xfrm>
              <a:prstGeom prst="rect">
                <a:avLst/>
              </a:prstGeom>
              <a:blipFill rotWithShape="1">
                <a:blip r:embed="rId3"/>
                <a:stretch>
                  <a:fillRect t="-12" r="-115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95_1#71d324a35.bracket?vbadefaultcenterpage=1&amp;parentnodeid=bf379dbbf&amp;vbapositionanswer=38&amp;vbahtmlprocessed=1"/>
          <p:cNvSpPr/>
          <p:nvPr/>
        </p:nvSpPr>
        <p:spPr>
          <a:xfrm>
            <a:off x="6017197" y="3203797"/>
            <a:ext cx="882650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ACD</a:t>
            </a:r>
            <a:endParaRPr lang="en-US" altLang="zh-CN" sz="2400" dirty="0"/>
          </a:p>
        </p:txBody>
      </p:sp>
      <p:pic>
        <p:nvPicPr>
          <p:cNvPr id="4" name="QC_4_BD.96_1#71d324a35?hastextimagelayout=1&amp;vbadefaultcenterpage=1&amp;parentnodeid=bf379dbbf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17817" y="3817207"/>
            <a:ext cx="2642616" cy="264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4_BD.96_2#71d324a35.choices?hastextimagelayout=1&amp;vbadefaultcenterpage=1&amp;parentnodeid=bf379dbbf&amp;vbahtmlprocessed=1"/>
              <p:cNvSpPr/>
              <p:nvPr/>
            </p:nvSpPr>
            <p:spPr>
              <a:xfrm>
                <a:off x="502920" y="3690207"/>
                <a:ext cx="8412480" cy="21228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/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/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C.过点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𝑂𝐻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面积的最小值为4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4_BD.96_2#71d324a35.choices?hastextimagelayout=1&amp;vbadefaultcenterpage=1&amp;parentnodeid=bf379dbb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90207"/>
                <a:ext cx="8412480" cy="2122869"/>
              </a:xfrm>
              <a:prstGeom prst="rect">
                <a:avLst/>
              </a:prstGeom>
              <a:blipFill rotWithShape="1">
                <a:blip r:embed="rId5"/>
                <a:stretch>
                  <a:fillRect t="-10" b="-2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97_1#71d324a35?vbadefaultcenterpage=1&amp;parentnodeid=bf379dbbf&amp;vbahtmlprocessed=1&amp;bbb=1&amp;hasbroken=1"/>
              <p:cNvSpPr/>
              <p:nvPr/>
            </p:nvSpPr>
            <p:spPr>
              <a:xfrm>
                <a:off x="502920" y="756000"/>
                <a:ext cx="11183112" cy="58868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对于A，由已知可得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A正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确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；对于B，设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−0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=3+3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3+3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e>
                    </m:d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的坐标为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，故B错误；对于C，如题图，显然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为双曲线的切线，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由双曲线的光学性质可知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，延长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的延长线交于点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（图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垂直平分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的中点,又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𝑂𝐻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𝐴𝐸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，故C正确；对于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四边形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×4×2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面积的最小值为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97_1#71d324a35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886895"/>
              </a:xfrm>
              <a:prstGeom prst="rect">
                <a:avLst/>
              </a:prstGeom>
              <a:blipFill rotWithShape="1">
                <a:blip r:embed="rId3"/>
                <a:stretch>
                  <a:fillRect t="-6" r="-3894" b="-1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BD.98_1#316c9b3d6?vbadefaultcenterpage=1&amp;parentnodeid=bf379dbbf&amp;vbahtmlprocessed=1&amp;bbb=1&amp;hasbroken=1"/>
              <p:cNvSpPr/>
              <p:nvPr/>
            </p:nvSpPr>
            <p:spPr>
              <a:xfrm>
                <a:off x="502920" y="1158571"/>
                <a:ext cx="1118311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（多选题）抛物线有如下光学性质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：由其焦点射出的光线经抛物线反射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后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，沿平行于抛物线对称轴的方向射出；反之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，平行于抛物线对称轴的入射光线经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抛物线反射后必过抛物线的焦点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.已知抛物线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一条平行于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轴的光线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射入，经过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反射后，再经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上另一点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反射后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，沿直线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射出并经过点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下列说法正确的是(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BD.98_1#316c9b3d6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58571"/>
                <a:ext cx="11183112" cy="2680589"/>
              </a:xfrm>
              <a:prstGeom prst="rect">
                <a:avLst/>
              </a:prstGeom>
              <a:blipFill rotWithShape="1">
                <a:blip r:embed="rId3"/>
                <a:stretch>
                  <a:fillRect t="-12" r="1" b="-3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99_1#316c9b3d6.bracket?vbadefaultcenterpage=1&amp;parentnodeid=bf379dbbf&amp;vbapositionanswer=39&amp;vbahtmlprocessed=1"/>
          <p:cNvSpPr/>
          <p:nvPr/>
        </p:nvSpPr>
        <p:spPr>
          <a:xfrm>
            <a:off x="7741349" y="3353131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ABD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4_BD.100_1#316c9b3d6.choices?vbadefaultcenterpage=1&amp;parentnodeid=bf379dbbf&amp;vbahtmlprocessed=1"/>
              <p:cNvSpPr/>
              <p:nvPr/>
            </p:nvSpPr>
            <p:spPr>
              <a:xfrm>
                <a:off x="502920" y="3851478"/>
                <a:ext cx="111831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，延长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4_BD.100_1#316c9b3d6.choices?vbadefaultcenterpage=1&amp;parentnodeid=bf379dbb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51478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0" r="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101_1#316c9b3d6?vbadefaultcenterpage=1&amp;parentnodeid=bf379dbbf&amp;vbahtmlprocessed=1&amp;bbb=1&amp;hasbroken=1"/>
              <p:cNvSpPr/>
              <p:nvPr/>
            </p:nvSpPr>
            <p:spPr>
              <a:xfrm>
                <a:off x="502920" y="1212705"/>
                <a:ext cx="11183112" cy="46824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时，因为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=5−1=4=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𝑀𝐵𝑁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，联立抛物线方程求解可得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8,−8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，则抛物线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，延长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−2,−8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，由选项C可知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8,−8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三点共线，故D正确.故选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101_1#316c9b3d6?vbadefaultcenterpage=1&amp;parentnodeid=bf379dbb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12705"/>
                <a:ext cx="11183112" cy="4682490"/>
              </a:xfrm>
              <a:prstGeom prst="rect">
                <a:avLst/>
              </a:prstGeom>
              <a:blipFill rotWithShape="1">
                <a:blip r:embed="rId3"/>
                <a:stretch>
                  <a:fillRect t="-10" r="-226" b="-2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6_BD#dc6d3c11d?segpoint=1&amp;vbadefaultcenterpage=1&amp;parentnodeid=cba7dd93e&amp;vbahtmlprocessed=1&amp;bbb=1&amp;hasbroken=1"/>
              <p:cNvSpPr/>
              <p:nvPr/>
            </p:nvSpPr>
            <p:spPr>
              <a:xfrm>
                <a:off x="502920" y="2232705"/>
                <a:ext cx="1118311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时，可考虑一元二次方程的判别式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④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⑤</m:t>
                    </m:r>
                  </m:oMath>
                </a14:m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（2）当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时，即得到一个一次方程，则直线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与曲线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相交，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且只有一个交点，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为双曲线，则直线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与双曲线的⑦</a:t>
                </a:r>
                <a:r>
                  <a:rPr lang="en-US" altLang="zh-CN" sz="24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；若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为抛物线，则直线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与抛物线的⑧</a:t>
                </a:r>
                <a:r>
                  <a:rPr lang="en-US" altLang="zh-CN" sz="24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平行或重合.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6_BD#dc6d3c11d?segpoint=1&amp;vbadefaultcenterpage=1&amp;parentnodeid=cba7dd9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32705"/>
                <a:ext cx="11183112" cy="2680589"/>
              </a:xfrm>
              <a:prstGeom prst="rect">
                <a:avLst/>
              </a:prstGeom>
              <a:blipFill rotWithShape="1">
                <a:blip r:embed="rId3"/>
                <a:stretch>
                  <a:fillRect t="-2" r="1" b="-23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_6_AN.4_1#dc6d3c11d.blank?vbadefaultcenterpage=1&amp;parentnodeid=cba7dd93e&amp;vbapositionanswer=4&amp;vbahtmlprocessed=1"/>
          <p:cNvSpPr/>
          <p:nvPr/>
        </p:nvSpPr>
        <p:spPr>
          <a:xfrm>
            <a:off x="553720" y="2743245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相交</a:t>
            </a:r>
            <a:endParaRPr lang="en-US" altLang="zh-CN" sz="2400" dirty="0"/>
          </a:p>
        </p:txBody>
      </p:sp>
      <p:sp>
        <p:nvSpPr>
          <p:cNvPr id="5" name="P_6_AN.5_1#dc6d3c11d.blank?vbadefaultcenterpage=1&amp;parentnodeid=cba7dd93e&amp;vbapositionanswer=5&amp;vbahtmlprocessed=1"/>
          <p:cNvSpPr/>
          <p:nvPr/>
        </p:nvSpPr>
        <p:spPr>
          <a:xfrm>
            <a:off x="5550726" y="2743245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相切</a:t>
            </a:r>
            <a:endParaRPr lang="en-US" altLang="zh-CN" sz="2400" dirty="0"/>
          </a:p>
        </p:txBody>
      </p:sp>
      <p:sp>
        <p:nvSpPr>
          <p:cNvPr id="6" name="P_6_AN.6_1#dc6d3c11d.blank?vbadefaultcenterpage=1&amp;parentnodeid=cba7dd93e&amp;vbapositionanswer=6&amp;vbahtmlprocessed=1"/>
          <p:cNvSpPr/>
          <p:nvPr/>
        </p:nvSpPr>
        <p:spPr>
          <a:xfrm>
            <a:off x="10549319" y="2743245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相离</a:t>
            </a:r>
            <a:endParaRPr lang="en-US" altLang="zh-CN" sz="2400" dirty="0"/>
          </a:p>
        </p:txBody>
      </p:sp>
      <p:sp>
        <p:nvSpPr>
          <p:cNvPr id="7" name="P_6_AN.7_1#dc6d3c11d.blank?vbadefaultcenterpage=1&amp;parentnodeid=cba7dd93e&amp;vbapositionanswer=7&amp;vbahtmlprocessed=1"/>
          <p:cNvSpPr/>
          <p:nvPr/>
        </p:nvSpPr>
        <p:spPr>
          <a:xfrm>
            <a:off x="6342571" y="3840525"/>
            <a:ext cx="11350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渐近线</a:t>
            </a:r>
            <a:endParaRPr lang="en-US" altLang="zh-CN" sz="2400" dirty="0"/>
          </a:p>
        </p:txBody>
      </p:sp>
      <p:sp>
        <p:nvSpPr>
          <p:cNvPr id="8" name="P_6_AN.8_1#dc6d3c11d.blank?vbadefaultcenterpage=1&amp;parentnodeid=cba7dd93e&amp;vbapositionanswer=8&amp;vbahtmlprocessed=1"/>
          <p:cNvSpPr/>
          <p:nvPr/>
        </p:nvSpPr>
        <p:spPr>
          <a:xfrm>
            <a:off x="2382520" y="4389165"/>
            <a:ext cx="11350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对称轴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35b485819?segpoint=1&amp;vbadefaultcenterpage=1&amp;parentnodeid=eef169ea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二、圆锥曲线的弦长公式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793aa7594?vbadefaultcenterpage=1&amp;parentnodeid=35b485819&amp;vbahtmlprocessed=1&amp;bbb=1&amp;hasbroken=1"/>
              <p:cNvSpPr/>
              <p:nvPr/>
            </p:nvSpPr>
            <p:spPr>
              <a:xfrm>
                <a:off x="502920" y="1348391"/>
                <a:ext cx="11183112" cy="24003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设直线与圆锥曲线交于点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⑨</m:t>
                    </m:r>
                  </m:oMath>
                </a14:m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⑩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⑪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4050" b="0" i="0" u="sng" kern="0" spc="-9990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⑫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4800" b="0" i="0" u="sng" kern="0" spc="-9990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793aa7594?vbadefaultcenterpage=1&amp;parentnodeid=35b48581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2400300"/>
              </a:xfrm>
              <a:prstGeom prst="rect">
                <a:avLst/>
              </a:prstGeom>
              <a:blipFill rotWithShape="1">
                <a:blip r:embed="rId3"/>
                <a:stretch>
                  <a:fillRect t="-12" r="1" b="-71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9_1#793aa7594.blank?vbadefaultcenterpage=1&amp;parentnodeid=35b485819&amp;vbapositionanswer=9&amp;vbahtmlprocessed=1"/>
              <p:cNvSpPr/>
              <p:nvPr/>
            </p:nvSpPr>
            <p:spPr>
              <a:xfrm>
                <a:off x="8214487" y="1351122"/>
                <a:ext cx="2359660" cy="4010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5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9_1#793aa7594.blank?vbadefaultcenterpage=1&amp;parentnodeid=35b485819&amp;vbapositionanswer=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4487" y="1351122"/>
                <a:ext cx="2359660" cy="401066"/>
              </a:xfrm>
              <a:prstGeom prst="rect">
                <a:avLst/>
              </a:prstGeom>
              <a:blipFill rotWithShape="1">
                <a:blip r:embed="rId4"/>
                <a:stretch>
                  <a:fillRect l="-5" t="-119" r="5" b="-10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10_1#793aa7594.blank?vbadefaultcenterpage=1&amp;parentnodeid=35b485819&amp;vbapositionanswer=10&amp;vbahtmlprocessed=1&amp;rh=37.8"/>
              <p:cNvSpPr/>
              <p:nvPr/>
            </p:nvSpPr>
            <p:spPr>
              <a:xfrm>
                <a:off x="579120" y="2155349"/>
                <a:ext cx="4132644" cy="4273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6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10_1#793aa7594.blank?vbadefaultcenterpage=1&amp;parentnodeid=35b485819&amp;vbapositionanswer=10&amp;vbahtmlprocessed=1&amp;rh=37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" y="2155349"/>
                <a:ext cx="4132644" cy="427355"/>
              </a:xfrm>
              <a:prstGeom prst="rect">
                <a:avLst/>
              </a:prstGeom>
              <a:blipFill rotWithShape="1">
                <a:blip r:embed="rId5"/>
                <a:stretch>
                  <a:fillRect t="-37" r="2" b="-6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11_1#793aa7594.blank?vbadefaultcenterpage=1&amp;parentnodeid=35b485819&amp;vbapositionanswer=11&amp;vbahtmlprocessed=1&amp;rh=64.8"/>
              <p:cNvSpPr/>
              <p:nvPr/>
            </p:nvSpPr>
            <p:spPr>
              <a:xfrm>
                <a:off x="6386195" y="1853978"/>
                <a:ext cx="2382584" cy="7385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58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11_1#793aa7594.blank?vbadefaultcenterpage=1&amp;parentnodeid=35b485819&amp;vbapositionanswer=11&amp;vbahtmlprocessed=1&amp;rh=64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195" y="1853978"/>
                <a:ext cx="2382584" cy="738505"/>
              </a:xfrm>
              <a:prstGeom prst="rect">
                <a:avLst/>
              </a:prstGeom>
              <a:blipFill rotWithShape="1">
                <a:blip r:embed="rId6"/>
                <a:stretch>
                  <a:fillRect t="-56" r="3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_6_AN.12_1#793aa7594.blank?vbadefaultcenterpage=1&amp;parentnodeid=35b485819&amp;vbapositionanswer=12&amp;vbahtmlprocessed=1&amp;rh=59.4&amp;bbb=1"/>
              <p:cNvSpPr/>
              <p:nvPr/>
            </p:nvSpPr>
            <p:spPr>
              <a:xfrm>
                <a:off x="820420" y="2903252"/>
                <a:ext cx="4108196" cy="7385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58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P_6_AN.12_1#793aa7594.blank?vbadefaultcenterpage=1&amp;parentnodeid=35b485819&amp;vbapositionanswer=12&amp;vbahtmlprocessed=1&amp;rh=59.4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420" y="2903252"/>
                <a:ext cx="4108196" cy="738505"/>
              </a:xfrm>
              <a:prstGeom prst="rect">
                <a:avLst/>
              </a:prstGeom>
              <a:blipFill rotWithShape="1">
                <a:blip r:embed="rId7"/>
                <a:stretch>
                  <a:fillRect t="-4" r="9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1249</Words>
  <Application>Microsoft Office PowerPoint</Application>
  <PresentationFormat>宽屏</PresentationFormat>
  <Paragraphs>577</Paragraphs>
  <Slides>76</Slides>
  <Notes>64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84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7</cp:revision>
  <dcterms:created xsi:type="dcterms:W3CDTF">2023-12-21T12:42:00Z</dcterms:created>
  <dcterms:modified xsi:type="dcterms:W3CDTF">2024-01-18T08:33:55Z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2F537D78BD72469B81B29E4DB8961557_12</vt:lpwstr>
  </property>
  <property fmtid="{D5CDD505-2E9C-101B-9397-08002B2CF9AE}" pid="3" name="KSOProductBuildVer">
    <vt:lpwstr>2052-12.1.0.15990</vt:lpwstr>
  </property>
</Properties>
</file>